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1857375"/>
  <p:embeddedFontLst>
    <p:embeddedFont>
      <p:font typeface="IBM Plex Mono SemiBold"/>
      <p:regular r:id="rId53"/>
      <p:bold r:id="rId54"/>
      <p:italic r:id="rId55"/>
      <p:boldItalic r:id="rId56"/>
    </p:embeddedFont>
    <p:embeddedFont>
      <p:font typeface="IBM Plex Mon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BMPlexMon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IBMPlexMonoSemiBold-italic.fntdata"/><Relationship Id="rId10" Type="http://schemas.openxmlformats.org/officeDocument/2006/relationships/slide" Target="slides/slide5.xml"/><Relationship Id="rId54" Type="http://schemas.openxmlformats.org/officeDocument/2006/relationships/font" Target="fonts/IBMPlexMonoSemiBold-bold.fntdata"/><Relationship Id="rId13" Type="http://schemas.openxmlformats.org/officeDocument/2006/relationships/slide" Target="slides/slide8.xml"/><Relationship Id="rId57" Type="http://schemas.openxmlformats.org/officeDocument/2006/relationships/font" Target="fonts/IBMPlexMono-regular.fntdata"/><Relationship Id="rId12" Type="http://schemas.openxmlformats.org/officeDocument/2006/relationships/slide" Target="slides/slide7.xml"/><Relationship Id="rId56" Type="http://schemas.openxmlformats.org/officeDocument/2006/relationships/font" Target="fonts/IBMPlexMonoSemiBold-boldItalic.fntdata"/><Relationship Id="rId15" Type="http://schemas.openxmlformats.org/officeDocument/2006/relationships/slide" Target="slides/slide10.xml"/><Relationship Id="rId59" Type="http://schemas.openxmlformats.org/officeDocument/2006/relationships/font" Target="fonts/IBMPlexMono-italic.fntdata"/><Relationship Id="rId14" Type="http://schemas.openxmlformats.org/officeDocument/2006/relationships/slide" Target="slides/slide9.xml"/><Relationship Id="rId58" Type="http://schemas.openxmlformats.org/officeDocument/2006/relationships/font" Target="fonts/IBMPlexMon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66" name="Google Shape;26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1" Type="http://schemas.openxmlformats.org/officeDocument/2006/relationships/hyperlink" Target="https://github.com/AntoData/IBM_capstone_project/blob/main/Module%201%20-%20Introduction/8.%20labs-jupyter-spacex-Data%20wrangling.ipynb" TargetMode="External"/><Relationship Id="rId10"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9.png"/><Relationship Id="rId4" Type="http://schemas.openxmlformats.org/officeDocument/2006/relationships/image" Target="../media/image8.png"/><Relationship Id="rId9" Type="http://schemas.openxmlformats.org/officeDocument/2006/relationships/image" Target="../media/image15.png"/><Relationship Id="rId5" Type="http://schemas.openxmlformats.org/officeDocument/2006/relationships/image" Target="../media/image24.png"/><Relationship Id="rId6" Type="http://schemas.openxmlformats.org/officeDocument/2006/relationships/image" Target="../media/image12.png"/><Relationship Id="rId7" Type="http://schemas.openxmlformats.org/officeDocument/2006/relationships/image" Target="../media/image18.png"/><Relationship Id="rId8" Type="http://schemas.openxmlformats.org/officeDocument/2006/relationships/image" Target="../media/image27.png"/></Relationships>
</file>

<file path=ppt/slides/_rels/slide11.xml.rels><?xml version="1.0" encoding="UTF-8" standalone="yes"?><Relationships xmlns="http://schemas.openxmlformats.org/package/2006/relationships"><Relationship Id="rId10" Type="http://schemas.openxmlformats.org/officeDocument/2006/relationships/hyperlink" Target="https://github.com/AntoData/IBM_capstone_project/blob/main/Module%202%20-%20Exploratory%20Data%20Analysis%20(EDA)/3.%20edadataviz.ipynb"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9.png"/><Relationship Id="rId4" Type="http://schemas.openxmlformats.org/officeDocument/2006/relationships/image" Target="../media/image13.png"/><Relationship Id="rId9"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26.png"/><Relationship Id="rId8"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9.png"/><Relationship Id="rId4" Type="http://schemas.openxmlformats.org/officeDocument/2006/relationships/hyperlink" Target="https://github.com/AntoData/IBM_capstone_project/blob/main/Module%202%20-%20Exploratory%20Data%20Analysis%20(EDA)/2.%20jupyter-labs-eda-sql-coursera_sqllite.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9.png"/><Relationship Id="rId4" Type="http://schemas.openxmlformats.org/officeDocument/2006/relationships/image" Target="../media/image34.png"/><Relationship Id="rId5" Type="http://schemas.openxmlformats.org/officeDocument/2006/relationships/hyperlink" Target="https://github.com/AntoData/IBM_capstone_project/blob/main/Module%203%20-%20Interactive%20Visual%20Analytics%20and%20Dashboard/2.%20lab_jupyter_launch_site_location.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9.png"/><Relationship Id="rId4" Type="http://schemas.openxmlformats.org/officeDocument/2006/relationships/image" Target="../media/image31.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0" Type="http://schemas.openxmlformats.org/officeDocument/2006/relationships/hyperlink" Target="https://github.com/AntoData/IBM_capstone_project/blob/main/Module%204%20-%20Predictive%20Analysis%20(Classification)/SpaceX_Machine%20Learning%20Prediction_Part_5.ipynb"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9.png"/><Relationship Id="rId4" Type="http://schemas.openxmlformats.org/officeDocument/2006/relationships/image" Target="../media/image29.png"/><Relationship Id="rId9"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30.png"/><Relationship Id="rId7" Type="http://schemas.openxmlformats.org/officeDocument/2006/relationships/image" Target="../media/image28.png"/><Relationship Id="rId8"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9.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9.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9.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9.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9.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9.png"/><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9.png"/><Relationship Id="rId4" Type="http://schemas.openxmlformats.org/officeDocument/2006/relationships/image" Target="../media/image44.png"/><Relationship Id="rId5"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9.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9.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9.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9.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9.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9.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9.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9.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9.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9.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9.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9.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9.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9.png"/><Relationship Id="rId4" Type="http://schemas.openxmlformats.org/officeDocument/2006/relationships/image" Target="../media/image59.png"/><Relationship Id="rId5" Type="http://schemas.openxmlformats.org/officeDocument/2006/relationships/image" Target="../media/image67.png"/><Relationship Id="rId6" Type="http://schemas.openxmlformats.org/officeDocument/2006/relationships/image" Target="../media/image64.png"/><Relationship Id="rId7"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5.png"/><Relationship Id="rId7" Type="http://schemas.openxmlformats.org/officeDocument/2006/relationships/image" Target="../media/image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7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9.png"/><Relationship Id="rId4" Type="http://schemas.openxmlformats.org/officeDocument/2006/relationships/image" Target="../media/image7.png"/><Relationship Id="rId9" Type="http://schemas.openxmlformats.org/officeDocument/2006/relationships/hyperlink" Target="https://github.com/AntoData/IBM_capstone_project/blob/main/Module%201%20-%20Introduction/5.%20jupyter-labs-spacex-data-collection-api.ipynb" TargetMode="External"/><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14.png"/><Relationship Id="rId8"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9.png"/><Relationship Id="rId4" Type="http://schemas.openxmlformats.org/officeDocument/2006/relationships/image" Target="../media/image6.png"/><Relationship Id="rId9" Type="http://schemas.openxmlformats.org/officeDocument/2006/relationships/hyperlink" Target="https://github.com/AntoData/IBM_capstone_project/blob/main/Module%201%20-%20Introduction/6.%20jupyter-labs-webscraping.ipynb" TargetMode="External"/><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9.png"/><Relationship Id="rId8"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8546" y="4568734"/>
            <a:ext cx="25146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2"/>
                </a:solidFill>
                <a:latin typeface="Arial"/>
                <a:ea typeface="Arial"/>
                <a:cs typeface="Arial"/>
                <a:sym typeface="Arial"/>
              </a:rPr>
              <a:t>&lt;Name&gt;</a:t>
            </a:r>
            <a:endParaRPr/>
          </a:p>
          <a:p>
            <a:pPr indent="0" lvl="0" marL="0" marR="0" rtl="0" algn="l">
              <a:spcBef>
                <a:spcPts val="0"/>
              </a:spcBef>
              <a:spcAft>
                <a:spcPts val="0"/>
              </a:spcAft>
              <a:buNone/>
            </a:pPr>
            <a:r>
              <a:rPr lang="en-US" sz="1800">
                <a:solidFill>
                  <a:schemeClr val="lt2"/>
                </a:solidFill>
                <a:latin typeface="Arial"/>
                <a:ea typeface="Arial"/>
                <a:cs typeface="Arial"/>
                <a:sym typeface="Arial"/>
              </a:rPr>
              <a:t>&lt;Date&gt;</a:t>
            </a:r>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9" name="Google Shape;179;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
        <p:nvSpPr>
          <p:cNvPr id="180" name="Google Shape;180;p24"/>
          <p:cNvSpPr txBox="1"/>
          <p:nvPr/>
        </p:nvSpPr>
        <p:spPr>
          <a:xfrm>
            <a:off x="1014425" y="1321500"/>
            <a:ext cx="4312200" cy="401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b="1" lang="en-US"/>
              <a:t>Get number of instances per Launch Site</a:t>
            </a:r>
            <a:endParaRPr b="1"/>
          </a:p>
        </p:txBody>
      </p:sp>
      <p:pic>
        <p:nvPicPr>
          <p:cNvPr id="181" name="Google Shape;181;p24"/>
          <p:cNvPicPr preferRelativeResize="0"/>
          <p:nvPr/>
        </p:nvPicPr>
        <p:blipFill>
          <a:blip r:embed="rId4">
            <a:alphaModFix/>
          </a:blip>
          <a:stretch>
            <a:fillRect/>
          </a:stretch>
        </p:blipFill>
        <p:spPr>
          <a:xfrm>
            <a:off x="1217100" y="1723200"/>
            <a:ext cx="4381500" cy="914400"/>
          </a:xfrm>
          <a:prstGeom prst="rect">
            <a:avLst/>
          </a:prstGeom>
          <a:noFill/>
          <a:ln>
            <a:noFill/>
          </a:ln>
        </p:spPr>
      </p:pic>
      <p:sp>
        <p:nvSpPr>
          <p:cNvPr id="182" name="Google Shape;182;p24"/>
          <p:cNvSpPr txBox="1"/>
          <p:nvPr/>
        </p:nvSpPr>
        <p:spPr>
          <a:xfrm>
            <a:off x="5942375" y="1583500"/>
            <a:ext cx="54126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2. </a:t>
            </a:r>
            <a:r>
              <a:rPr b="1" lang="en-US"/>
              <a:t>Get number of launches whose orbit is not GTO </a:t>
            </a:r>
            <a:endParaRPr b="1"/>
          </a:p>
        </p:txBody>
      </p:sp>
      <p:pic>
        <p:nvPicPr>
          <p:cNvPr id="183" name="Google Shape;183;p24"/>
          <p:cNvPicPr preferRelativeResize="0"/>
          <p:nvPr/>
        </p:nvPicPr>
        <p:blipFill>
          <a:blip r:embed="rId5">
            <a:alphaModFix/>
          </a:blip>
          <a:stretch>
            <a:fillRect/>
          </a:stretch>
        </p:blipFill>
        <p:spPr>
          <a:xfrm>
            <a:off x="6196200" y="1985200"/>
            <a:ext cx="4610100" cy="923925"/>
          </a:xfrm>
          <a:prstGeom prst="rect">
            <a:avLst/>
          </a:prstGeom>
          <a:noFill/>
          <a:ln>
            <a:noFill/>
          </a:ln>
        </p:spPr>
      </p:pic>
      <p:sp>
        <p:nvSpPr>
          <p:cNvPr id="184" name="Google Shape;184;p24"/>
          <p:cNvSpPr txBox="1"/>
          <p:nvPr/>
        </p:nvSpPr>
        <p:spPr>
          <a:xfrm>
            <a:off x="1217100" y="2841150"/>
            <a:ext cx="54126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3. Store landing outcomes from the dataset</a:t>
            </a:r>
            <a:endParaRPr b="1"/>
          </a:p>
        </p:txBody>
      </p:sp>
      <p:pic>
        <p:nvPicPr>
          <p:cNvPr id="185" name="Google Shape;185;p24"/>
          <p:cNvPicPr preferRelativeResize="0"/>
          <p:nvPr/>
        </p:nvPicPr>
        <p:blipFill>
          <a:blip r:embed="rId6">
            <a:alphaModFix/>
          </a:blip>
          <a:stretch>
            <a:fillRect/>
          </a:stretch>
        </p:blipFill>
        <p:spPr>
          <a:xfrm>
            <a:off x="1150425" y="3242850"/>
            <a:ext cx="4514850" cy="1000125"/>
          </a:xfrm>
          <a:prstGeom prst="rect">
            <a:avLst/>
          </a:prstGeom>
          <a:noFill/>
          <a:ln>
            <a:noFill/>
          </a:ln>
        </p:spPr>
      </p:pic>
      <p:pic>
        <p:nvPicPr>
          <p:cNvPr id="186" name="Google Shape;186;p24"/>
          <p:cNvPicPr preferRelativeResize="0"/>
          <p:nvPr/>
        </p:nvPicPr>
        <p:blipFill>
          <a:blip r:embed="rId7">
            <a:alphaModFix/>
          </a:blip>
          <a:stretch>
            <a:fillRect/>
          </a:stretch>
        </p:blipFill>
        <p:spPr>
          <a:xfrm>
            <a:off x="6196200" y="3429000"/>
            <a:ext cx="5067300" cy="876300"/>
          </a:xfrm>
          <a:prstGeom prst="rect">
            <a:avLst/>
          </a:prstGeom>
          <a:noFill/>
          <a:ln>
            <a:noFill/>
          </a:ln>
        </p:spPr>
      </p:pic>
      <p:pic>
        <p:nvPicPr>
          <p:cNvPr id="187" name="Google Shape;187;p24"/>
          <p:cNvPicPr preferRelativeResize="0"/>
          <p:nvPr/>
        </p:nvPicPr>
        <p:blipFill>
          <a:blip r:embed="rId8">
            <a:alphaModFix/>
          </a:blip>
          <a:stretch>
            <a:fillRect/>
          </a:stretch>
        </p:blipFill>
        <p:spPr>
          <a:xfrm>
            <a:off x="6196200" y="4305300"/>
            <a:ext cx="4610100" cy="937759"/>
          </a:xfrm>
          <a:prstGeom prst="rect">
            <a:avLst/>
          </a:prstGeom>
          <a:noFill/>
          <a:ln>
            <a:noFill/>
          </a:ln>
        </p:spPr>
      </p:pic>
      <p:sp>
        <p:nvSpPr>
          <p:cNvPr id="188" name="Google Shape;188;p24"/>
          <p:cNvSpPr txBox="1"/>
          <p:nvPr/>
        </p:nvSpPr>
        <p:spPr>
          <a:xfrm>
            <a:off x="6364275" y="3121075"/>
            <a:ext cx="54126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4. Classify landings into successful/failure</a:t>
            </a:r>
            <a:endParaRPr b="1"/>
          </a:p>
        </p:txBody>
      </p:sp>
      <p:cxnSp>
        <p:nvCxnSpPr>
          <p:cNvPr id="189" name="Google Shape;189;p24"/>
          <p:cNvCxnSpPr>
            <a:endCxn id="188" idx="1"/>
          </p:cNvCxnSpPr>
          <p:nvPr/>
        </p:nvCxnSpPr>
        <p:spPr>
          <a:xfrm>
            <a:off x="4997775" y="3028225"/>
            <a:ext cx="1366500" cy="293700"/>
          </a:xfrm>
          <a:prstGeom prst="straightConnector1">
            <a:avLst/>
          </a:prstGeom>
          <a:noFill/>
          <a:ln cap="flat" cmpd="sng" w="9525">
            <a:solidFill>
              <a:schemeClr val="dk2"/>
            </a:solidFill>
            <a:prstDash val="solid"/>
            <a:round/>
            <a:headEnd len="med" w="med" type="none"/>
            <a:tailEnd len="med" w="med" type="triangle"/>
          </a:ln>
        </p:spPr>
      </p:cxnSp>
      <p:sp>
        <p:nvSpPr>
          <p:cNvPr id="190" name="Google Shape;190;p24"/>
          <p:cNvSpPr txBox="1"/>
          <p:nvPr/>
        </p:nvSpPr>
        <p:spPr>
          <a:xfrm>
            <a:off x="1217100" y="4242975"/>
            <a:ext cx="54126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5. Create column in dataset for this flag</a:t>
            </a:r>
            <a:endParaRPr b="1"/>
          </a:p>
        </p:txBody>
      </p:sp>
      <p:pic>
        <p:nvPicPr>
          <p:cNvPr id="191" name="Google Shape;191;p24"/>
          <p:cNvPicPr preferRelativeResize="0"/>
          <p:nvPr/>
        </p:nvPicPr>
        <p:blipFill>
          <a:blip r:embed="rId9">
            <a:alphaModFix/>
          </a:blip>
          <a:stretch>
            <a:fillRect/>
          </a:stretch>
        </p:blipFill>
        <p:spPr>
          <a:xfrm>
            <a:off x="1217100" y="4644684"/>
            <a:ext cx="2981325" cy="990600"/>
          </a:xfrm>
          <a:prstGeom prst="rect">
            <a:avLst/>
          </a:prstGeom>
          <a:noFill/>
          <a:ln>
            <a:noFill/>
          </a:ln>
        </p:spPr>
      </p:pic>
      <p:cxnSp>
        <p:nvCxnSpPr>
          <p:cNvPr id="192" name="Google Shape;192;p24"/>
          <p:cNvCxnSpPr/>
          <p:nvPr/>
        </p:nvCxnSpPr>
        <p:spPr>
          <a:xfrm>
            <a:off x="4590800" y="4531300"/>
            <a:ext cx="1769400" cy="892500"/>
          </a:xfrm>
          <a:prstGeom prst="straightConnector1">
            <a:avLst/>
          </a:prstGeom>
          <a:noFill/>
          <a:ln cap="flat" cmpd="sng" w="9525">
            <a:solidFill>
              <a:schemeClr val="dk2"/>
            </a:solidFill>
            <a:prstDash val="solid"/>
            <a:round/>
            <a:headEnd len="med" w="med" type="none"/>
            <a:tailEnd len="med" w="med" type="triangle"/>
          </a:ln>
        </p:spPr>
      </p:cxnSp>
      <p:sp>
        <p:nvSpPr>
          <p:cNvPr id="193" name="Google Shape;193;p24"/>
          <p:cNvSpPr txBox="1"/>
          <p:nvPr/>
        </p:nvSpPr>
        <p:spPr>
          <a:xfrm>
            <a:off x="6360200" y="5262450"/>
            <a:ext cx="54126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6. Save to text file</a:t>
            </a:r>
            <a:endParaRPr b="1"/>
          </a:p>
        </p:txBody>
      </p:sp>
      <p:pic>
        <p:nvPicPr>
          <p:cNvPr id="194" name="Google Shape;194;p24"/>
          <p:cNvPicPr preferRelativeResize="0"/>
          <p:nvPr/>
        </p:nvPicPr>
        <p:blipFill>
          <a:blip r:embed="rId10">
            <a:alphaModFix/>
          </a:blip>
          <a:stretch>
            <a:fillRect/>
          </a:stretch>
        </p:blipFill>
        <p:spPr>
          <a:xfrm>
            <a:off x="6572438" y="5644800"/>
            <a:ext cx="4314825" cy="552450"/>
          </a:xfrm>
          <a:prstGeom prst="rect">
            <a:avLst/>
          </a:prstGeom>
          <a:noFill/>
          <a:ln>
            <a:noFill/>
          </a:ln>
        </p:spPr>
      </p:pic>
      <p:sp>
        <p:nvSpPr>
          <p:cNvPr id="195" name="Google Shape;195;p24"/>
          <p:cNvSpPr txBox="1"/>
          <p:nvPr/>
        </p:nvSpPr>
        <p:spPr>
          <a:xfrm>
            <a:off x="1341000" y="5423800"/>
            <a:ext cx="4133700" cy="11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Source: </a:t>
            </a:r>
            <a:r>
              <a:rPr lang="en-US" u="sng">
                <a:solidFill>
                  <a:schemeClr val="hlink"/>
                </a:solidFill>
                <a:hlinkClick r:id="rId11"/>
              </a:rPr>
              <a:t>https://github.com/AntoData/IBM_capstone_project/blob/main/Module%201%20-%20Introduction/8.%20labs-jupyter-spacex-Data%20wrangling.ipynb</a:t>
            </a:r>
            <a:br>
              <a:rPr lang="en-US"/>
            </a:b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1" name="Google Shape;201;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pic>
        <p:nvPicPr>
          <p:cNvPr id="202" name="Google Shape;202;p25"/>
          <p:cNvPicPr preferRelativeResize="0"/>
          <p:nvPr/>
        </p:nvPicPr>
        <p:blipFill>
          <a:blip r:embed="rId4">
            <a:alphaModFix/>
          </a:blip>
          <a:stretch>
            <a:fillRect/>
          </a:stretch>
        </p:blipFill>
        <p:spPr>
          <a:xfrm>
            <a:off x="770000" y="1396675"/>
            <a:ext cx="4541025" cy="930050"/>
          </a:xfrm>
          <a:prstGeom prst="rect">
            <a:avLst/>
          </a:prstGeom>
          <a:noFill/>
          <a:ln>
            <a:noFill/>
          </a:ln>
        </p:spPr>
      </p:pic>
      <p:sp>
        <p:nvSpPr>
          <p:cNvPr id="203" name="Google Shape;203;p25"/>
          <p:cNvSpPr txBox="1"/>
          <p:nvPr/>
        </p:nvSpPr>
        <p:spPr>
          <a:xfrm>
            <a:off x="1020525" y="2378500"/>
            <a:ext cx="3786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Flight numbers vs  launch site: Flight numbers are almost perfectly synched so several close launches are done within the same launch site</a:t>
            </a:r>
            <a:endParaRPr sz="1200"/>
          </a:p>
        </p:txBody>
      </p:sp>
      <p:pic>
        <p:nvPicPr>
          <p:cNvPr id="204" name="Google Shape;204;p25"/>
          <p:cNvPicPr preferRelativeResize="0"/>
          <p:nvPr/>
        </p:nvPicPr>
        <p:blipFill>
          <a:blip r:embed="rId5">
            <a:alphaModFix/>
          </a:blip>
          <a:stretch>
            <a:fillRect/>
          </a:stretch>
        </p:blipFill>
        <p:spPr>
          <a:xfrm>
            <a:off x="5205050" y="4746163"/>
            <a:ext cx="3786001" cy="777944"/>
          </a:xfrm>
          <a:prstGeom prst="rect">
            <a:avLst/>
          </a:prstGeom>
          <a:noFill/>
          <a:ln>
            <a:noFill/>
          </a:ln>
        </p:spPr>
      </p:pic>
      <p:sp>
        <p:nvSpPr>
          <p:cNvPr id="205" name="Google Shape;205;p25"/>
          <p:cNvSpPr txBox="1"/>
          <p:nvPr/>
        </p:nvSpPr>
        <p:spPr>
          <a:xfrm>
            <a:off x="6234825" y="2480125"/>
            <a:ext cx="5569800" cy="10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t>Payload Mass Vs. Launch Site: To realise the correlation between payload mass and launch site. For instance: For VAFB-SLC launchsite there are no rockets launched for heavypayload mass(greater than 10000).</a:t>
            </a:r>
            <a:endParaRPr sz="1200"/>
          </a:p>
        </p:txBody>
      </p:sp>
      <p:pic>
        <p:nvPicPr>
          <p:cNvPr id="206" name="Google Shape;206;p25"/>
          <p:cNvPicPr preferRelativeResize="0"/>
          <p:nvPr/>
        </p:nvPicPr>
        <p:blipFill>
          <a:blip r:embed="rId6">
            <a:alphaModFix/>
          </a:blip>
          <a:stretch>
            <a:fillRect/>
          </a:stretch>
        </p:blipFill>
        <p:spPr>
          <a:xfrm>
            <a:off x="598125" y="3391150"/>
            <a:ext cx="1800975" cy="1438249"/>
          </a:xfrm>
          <a:prstGeom prst="rect">
            <a:avLst/>
          </a:prstGeom>
          <a:noFill/>
          <a:ln>
            <a:noFill/>
          </a:ln>
        </p:spPr>
      </p:pic>
      <p:sp>
        <p:nvSpPr>
          <p:cNvPr id="207" name="Google Shape;207;p25"/>
          <p:cNvSpPr txBox="1"/>
          <p:nvPr/>
        </p:nvSpPr>
        <p:spPr>
          <a:xfrm>
            <a:off x="598125" y="4907050"/>
            <a:ext cx="1972800" cy="12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Success rate by orbit: To check if there is correlation between the orbit type and the success rate</a:t>
            </a:r>
            <a:endParaRPr/>
          </a:p>
        </p:txBody>
      </p:sp>
      <p:pic>
        <p:nvPicPr>
          <p:cNvPr id="208" name="Google Shape;208;p25"/>
          <p:cNvPicPr preferRelativeResize="0"/>
          <p:nvPr/>
        </p:nvPicPr>
        <p:blipFill>
          <a:blip r:embed="rId7">
            <a:alphaModFix/>
          </a:blip>
          <a:stretch>
            <a:fillRect/>
          </a:stretch>
        </p:blipFill>
        <p:spPr>
          <a:xfrm>
            <a:off x="5234986" y="3466750"/>
            <a:ext cx="3726140" cy="777950"/>
          </a:xfrm>
          <a:prstGeom prst="rect">
            <a:avLst/>
          </a:prstGeom>
          <a:noFill/>
          <a:ln>
            <a:noFill/>
          </a:ln>
        </p:spPr>
      </p:pic>
      <p:sp>
        <p:nvSpPr>
          <p:cNvPr id="209" name="Google Shape;209;p25"/>
          <p:cNvSpPr txBox="1"/>
          <p:nvPr/>
        </p:nvSpPr>
        <p:spPr>
          <a:xfrm>
            <a:off x="9175250" y="3309125"/>
            <a:ext cx="2496900" cy="10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FlightNumber vs Orbit type: You can observe that in the LEO orbit, success seems to be related to the number of flights</a:t>
            </a:r>
            <a:endParaRPr/>
          </a:p>
        </p:txBody>
      </p:sp>
      <p:pic>
        <p:nvPicPr>
          <p:cNvPr id="210" name="Google Shape;210;p25"/>
          <p:cNvPicPr preferRelativeResize="0"/>
          <p:nvPr/>
        </p:nvPicPr>
        <p:blipFill>
          <a:blip r:embed="rId8">
            <a:alphaModFix/>
          </a:blip>
          <a:stretch>
            <a:fillRect/>
          </a:stretch>
        </p:blipFill>
        <p:spPr>
          <a:xfrm>
            <a:off x="5715794" y="1315150"/>
            <a:ext cx="5569801" cy="1093092"/>
          </a:xfrm>
          <a:prstGeom prst="rect">
            <a:avLst/>
          </a:prstGeom>
          <a:noFill/>
          <a:ln>
            <a:noFill/>
          </a:ln>
        </p:spPr>
      </p:pic>
      <p:sp>
        <p:nvSpPr>
          <p:cNvPr id="211" name="Google Shape;211;p25"/>
          <p:cNvSpPr txBox="1"/>
          <p:nvPr/>
        </p:nvSpPr>
        <p:spPr>
          <a:xfrm>
            <a:off x="9175250" y="4779675"/>
            <a:ext cx="2865300" cy="12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Payload Mass vs Orbit type: With heavy payloads the successful landing or positive landing rate are more for Polar,LEO and ISS.</a:t>
            </a:r>
            <a:endParaRPr/>
          </a:p>
        </p:txBody>
      </p:sp>
      <p:pic>
        <p:nvPicPr>
          <p:cNvPr id="212" name="Google Shape;212;p25"/>
          <p:cNvPicPr preferRelativeResize="0"/>
          <p:nvPr/>
        </p:nvPicPr>
        <p:blipFill>
          <a:blip r:embed="rId9">
            <a:alphaModFix/>
          </a:blip>
          <a:stretch>
            <a:fillRect/>
          </a:stretch>
        </p:blipFill>
        <p:spPr>
          <a:xfrm>
            <a:off x="3047250" y="3425200"/>
            <a:ext cx="1800975" cy="1370142"/>
          </a:xfrm>
          <a:prstGeom prst="rect">
            <a:avLst/>
          </a:prstGeom>
          <a:noFill/>
          <a:ln>
            <a:noFill/>
          </a:ln>
        </p:spPr>
      </p:pic>
      <p:sp>
        <p:nvSpPr>
          <p:cNvPr id="213" name="Google Shape;213;p25"/>
          <p:cNvSpPr txBox="1"/>
          <p:nvPr/>
        </p:nvSpPr>
        <p:spPr>
          <a:xfrm>
            <a:off x="3197275" y="4813125"/>
            <a:ext cx="1609200" cy="12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Success rate evolution through the years: To check if there has been a positive evolution</a:t>
            </a:r>
            <a:endParaRPr/>
          </a:p>
        </p:txBody>
      </p:sp>
      <p:sp>
        <p:nvSpPr>
          <p:cNvPr id="214" name="Google Shape;214;p25"/>
          <p:cNvSpPr txBox="1"/>
          <p:nvPr/>
        </p:nvSpPr>
        <p:spPr>
          <a:xfrm>
            <a:off x="5311025" y="5642125"/>
            <a:ext cx="56682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Source: </a:t>
            </a:r>
            <a:r>
              <a:rPr lang="en-US" u="sng">
                <a:solidFill>
                  <a:schemeClr val="hlink"/>
                </a:solidFill>
                <a:hlinkClick r:id="rId10"/>
              </a:rPr>
              <a:t>https://github.com/AntoData/IBM_capstone_project/blob/main/Module%202%20-%20Exploratory%20Data%20Analysis%20(EDA)/3.%20edadataviz.ipynb</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0" name="Google Shape;220;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
        <p:nvSpPr>
          <p:cNvPr id="221" name="Google Shape;221;p26"/>
          <p:cNvSpPr txBox="1"/>
          <p:nvPr/>
        </p:nvSpPr>
        <p:spPr>
          <a:xfrm>
            <a:off x="770000" y="1274550"/>
            <a:ext cx="6826800" cy="4964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US" sz="1700"/>
              <a:t>Get n</a:t>
            </a:r>
            <a:r>
              <a:rPr lang="en-US" sz="1700"/>
              <a:t>ames of the unique launch sites in the space mission</a:t>
            </a:r>
            <a:endParaRPr sz="1700"/>
          </a:p>
          <a:p>
            <a:pPr indent="-336550" lvl="0" marL="457200" rtl="0" algn="l">
              <a:spcBef>
                <a:spcPts val="0"/>
              </a:spcBef>
              <a:spcAft>
                <a:spcPts val="0"/>
              </a:spcAft>
              <a:buSzPts val="1700"/>
              <a:buChar char="●"/>
            </a:pPr>
            <a:r>
              <a:rPr lang="en-US" sz="1700"/>
              <a:t>Get 5 records where launch sites begin with the string 'CCA'</a:t>
            </a:r>
            <a:endParaRPr sz="1700"/>
          </a:p>
          <a:p>
            <a:pPr indent="-336550" lvl="0" marL="457200" rtl="0" algn="l">
              <a:spcBef>
                <a:spcPts val="0"/>
              </a:spcBef>
              <a:spcAft>
                <a:spcPts val="0"/>
              </a:spcAft>
              <a:buSzPts val="1700"/>
              <a:buChar char="●"/>
            </a:pPr>
            <a:r>
              <a:rPr lang="en-US" sz="1700"/>
              <a:t>Get </a:t>
            </a:r>
            <a:r>
              <a:rPr lang="en-US" sz="1700"/>
              <a:t>the total payload mass carried by boosters launched by NASA (CRS)</a:t>
            </a:r>
            <a:endParaRPr sz="1700"/>
          </a:p>
          <a:p>
            <a:pPr indent="-336550" lvl="0" marL="457200" rtl="0" algn="l">
              <a:spcBef>
                <a:spcPts val="0"/>
              </a:spcBef>
              <a:spcAft>
                <a:spcPts val="0"/>
              </a:spcAft>
              <a:buSzPts val="1700"/>
              <a:buChar char="●"/>
            </a:pPr>
            <a:r>
              <a:rPr lang="en-US" sz="1700"/>
              <a:t>Get </a:t>
            </a:r>
            <a:r>
              <a:rPr lang="en-US" sz="1700"/>
              <a:t>average payload mass carried by booster version F9 v1.1</a:t>
            </a:r>
            <a:endParaRPr sz="1700"/>
          </a:p>
          <a:p>
            <a:pPr indent="-336550" lvl="0" marL="457200" rtl="0" algn="l">
              <a:spcBef>
                <a:spcPts val="0"/>
              </a:spcBef>
              <a:spcAft>
                <a:spcPts val="0"/>
              </a:spcAft>
              <a:buSzPts val="1700"/>
              <a:buChar char="●"/>
            </a:pPr>
            <a:r>
              <a:rPr lang="en-US" sz="1700"/>
              <a:t>Get </a:t>
            </a:r>
            <a:r>
              <a:rPr lang="en-US" sz="1700"/>
              <a:t>the date when the first </a:t>
            </a:r>
            <a:r>
              <a:rPr lang="en-US" sz="1700"/>
              <a:t>successful</a:t>
            </a:r>
            <a:r>
              <a:rPr lang="en-US" sz="1700"/>
              <a:t> landing outcome in ground pad was achieved.</a:t>
            </a:r>
            <a:endParaRPr sz="1700"/>
          </a:p>
          <a:p>
            <a:pPr indent="-336550" lvl="0" marL="457200" rtl="0" algn="l">
              <a:spcBef>
                <a:spcPts val="0"/>
              </a:spcBef>
              <a:spcAft>
                <a:spcPts val="0"/>
              </a:spcAft>
              <a:buSzPts val="1700"/>
              <a:buChar char="●"/>
            </a:pPr>
            <a:r>
              <a:rPr lang="en-US" sz="1700"/>
              <a:t>Get </a:t>
            </a:r>
            <a:r>
              <a:rPr lang="en-US" sz="1700"/>
              <a:t>the names of the boosters which have success in drone ship and have payload mass greater than 4000 but less than 6000</a:t>
            </a:r>
            <a:endParaRPr sz="1700"/>
          </a:p>
          <a:p>
            <a:pPr indent="-336550" lvl="0" marL="457200" rtl="0" algn="l">
              <a:spcBef>
                <a:spcPts val="0"/>
              </a:spcBef>
              <a:spcAft>
                <a:spcPts val="0"/>
              </a:spcAft>
              <a:buSzPts val="1700"/>
              <a:buChar char="●"/>
            </a:pPr>
            <a:r>
              <a:rPr lang="en-US" sz="1700"/>
              <a:t>Get </a:t>
            </a:r>
            <a:r>
              <a:rPr lang="en-US" sz="1700"/>
              <a:t>the total number of successful and failure mission outcomes</a:t>
            </a:r>
            <a:endParaRPr sz="1700"/>
          </a:p>
          <a:p>
            <a:pPr indent="-336550" lvl="0" marL="457200" rtl="0" algn="l">
              <a:spcBef>
                <a:spcPts val="0"/>
              </a:spcBef>
              <a:spcAft>
                <a:spcPts val="0"/>
              </a:spcAft>
              <a:buSzPts val="1700"/>
              <a:buChar char="●"/>
            </a:pPr>
            <a:r>
              <a:rPr lang="en-US" sz="1700"/>
              <a:t>Get </a:t>
            </a:r>
            <a:r>
              <a:rPr lang="en-US" sz="1700"/>
              <a:t>all the booster_versions that have carried the maximum payload mass, using a subquery with a suitable aggregate function.</a:t>
            </a:r>
            <a:endParaRPr sz="1700"/>
          </a:p>
          <a:p>
            <a:pPr indent="-336550" lvl="0" marL="457200" rtl="0" algn="l">
              <a:spcBef>
                <a:spcPts val="0"/>
              </a:spcBef>
              <a:spcAft>
                <a:spcPts val="0"/>
              </a:spcAft>
              <a:buSzPts val="1700"/>
              <a:buChar char="●"/>
            </a:pPr>
            <a:r>
              <a:rPr lang="en-US" sz="1700"/>
              <a:t>Get </a:t>
            </a:r>
            <a:r>
              <a:rPr lang="en-US" sz="1700"/>
              <a:t>List the records which will display the month names, failure landing_outcomes in drone ship ,booster versions, launch_site for the months in year 2015.</a:t>
            </a:r>
            <a:endParaRPr sz="1700"/>
          </a:p>
          <a:p>
            <a:pPr indent="-336550" lvl="0" marL="457200" rtl="0" algn="l">
              <a:spcBef>
                <a:spcPts val="0"/>
              </a:spcBef>
              <a:spcAft>
                <a:spcPts val="0"/>
              </a:spcAft>
              <a:buSzPts val="1700"/>
              <a:buChar char="●"/>
            </a:pPr>
            <a:r>
              <a:rPr lang="en-US" sz="1700"/>
              <a:t>Rank the count of landing outcomes (such as Failure (drone ship) or Success (ground pad)) between the date 2010-06-04 and 2017-03-20, in descending order.</a:t>
            </a:r>
            <a:endParaRPr sz="1700"/>
          </a:p>
        </p:txBody>
      </p:sp>
      <p:sp>
        <p:nvSpPr>
          <p:cNvPr id="222" name="Google Shape;222;p26"/>
          <p:cNvSpPr txBox="1"/>
          <p:nvPr/>
        </p:nvSpPr>
        <p:spPr>
          <a:xfrm>
            <a:off x="7596800" y="4929675"/>
            <a:ext cx="3538500" cy="17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Source: </a:t>
            </a:r>
            <a:r>
              <a:rPr lang="en-US" u="sng">
                <a:solidFill>
                  <a:schemeClr val="hlink"/>
                </a:solidFill>
                <a:hlinkClick r:id="rId4"/>
              </a:rPr>
              <a:t>https://github.com/AntoData/IBM_capstone_project/blob/main/Module%202%20-%20Exploratory%20Data%20Analysis%20(EDA)/2.%20jupyter-labs-eda-sql-coursera_sqllite.ipynb</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8" name="Google Shape;228;p27"/>
          <p:cNvSpPr txBox="1"/>
          <p:nvPr>
            <p:ph idx="1" type="body"/>
          </p:nvPr>
        </p:nvSpPr>
        <p:spPr>
          <a:xfrm>
            <a:off x="1358887" y="4785888"/>
            <a:ext cx="9337800" cy="1147200"/>
          </a:xfrm>
          <a:prstGeom prst="rect">
            <a:avLst/>
          </a:prstGeom>
          <a:noFill/>
          <a:ln>
            <a:noFill/>
          </a:ln>
        </p:spPr>
        <p:txBody>
          <a:bodyPr anchorCtr="0" anchor="t" bIns="45700" lIns="91425" spcFirstLastPara="1" rIns="91425" wrap="square" tIns="45700">
            <a:normAutofit fontScale="77500"/>
          </a:bodyPr>
          <a:lstStyle/>
          <a:p>
            <a:pPr indent="-336867" lvl="0" marL="457200" marR="0" rtl="0" algn="l">
              <a:lnSpc>
                <a:spcPct val="100000"/>
              </a:lnSpc>
              <a:spcBef>
                <a:spcPts val="1400"/>
              </a:spcBef>
              <a:spcAft>
                <a:spcPts val="0"/>
              </a:spcAft>
              <a:buClr>
                <a:srgbClr val="292929"/>
              </a:buClr>
              <a:buSzPct val="100000"/>
              <a:buChar char="•"/>
            </a:pPr>
            <a:r>
              <a:rPr lang="en-US" sz="2200">
                <a:solidFill>
                  <a:srgbClr val="292929"/>
                </a:solidFill>
              </a:rPr>
              <a:t>We created a map with circles to highlight the </a:t>
            </a:r>
            <a:r>
              <a:rPr lang="en-US" sz="2200">
                <a:solidFill>
                  <a:srgbClr val="292929"/>
                </a:solidFill>
              </a:rPr>
              <a:t>different</a:t>
            </a:r>
            <a:r>
              <a:rPr lang="en-US" sz="2200">
                <a:solidFill>
                  <a:srgbClr val="292929"/>
                </a:solidFill>
              </a:rPr>
              <a:t> launch sites and marker clusters to display the different launch </a:t>
            </a:r>
            <a:r>
              <a:rPr lang="en-US" sz="2200">
                <a:solidFill>
                  <a:srgbClr val="292929"/>
                </a:solidFill>
              </a:rPr>
              <a:t>attempts in each site</a:t>
            </a:r>
            <a:r>
              <a:rPr lang="en-US" sz="2200">
                <a:solidFill>
                  <a:srgbClr val="292929"/>
                </a:solidFill>
              </a:rPr>
              <a:t> with different colour depending on their result. Finally, we drew a line from one of the sites to the closest train rail.</a:t>
            </a:r>
            <a:endParaRPr sz="2200">
              <a:solidFill>
                <a:srgbClr val="292929"/>
              </a:solidFill>
            </a:endParaRPr>
          </a:p>
          <a:p>
            <a:pPr indent="-336867" lvl="0" marL="457200" marR="0" rtl="0" algn="l">
              <a:lnSpc>
                <a:spcPct val="100000"/>
              </a:lnSpc>
              <a:spcBef>
                <a:spcPts val="0"/>
              </a:spcBef>
              <a:spcAft>
                <a:spcPts val="0"/>
              </a:spcAft>
              <a:buClr>
                <a:srgbClr val="292929"/>
              </a:buClr>
              <a:buSzPct val="100000"/>
              <a:buChar char="•"/>
            </a:pPr>
            <a:r>
              <a:rPr lang="en-US" sz="2200">
                <a:solidFill>
                  <a:srgbClr val="292929"/>
                </a:solidFill>
              </a:rPr>
              <a:t>The goal was to find an optimal location for our rocket launches</a:t>
            </a:r>
            <a:endParaRPr sz="2800">
              <a:solidFill>
                <a:schemeClr val="dk1"/>
              </a:solidFill>
              <a:latin typeface="Calibri"/>
              <a:ea typeface="Calibri"/>
              <a:cs typeface="Calibri"/>
              <a:sym typeface="Calibri"/>
            </a:endParaRPr>
          </a:p>
        </p:txBody>
      </p:sp>
      <p:sp>
        <p:nvSpPr>
          <p:cNvPr id="229" name="Google Shape;229;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pic>
        <p:nvPicPr>
          <p:cNvPr id="230" name="Google Shape;230;p27"/>
          <p:cNvPicPr preferRelativeResize="0"/>
          <p:nvPr/>
        </p:nvPicPr>
        <p:blipFill>
          <a:blip r:embed="rId4">
            <a:alphaModFix/>
          </a:blip>
          <a:stretch>
            <a:fillRect/>
          </a:stretch>
        </p:blipFill>
        <p:spPr>
          <a:xfrm>
            <a:off x="3082354" y="1428000"/>
            <a:ext cx="5890882" cy="3265400"/>
          </a:xfrm>
          <a:prstGeom prst="rect">
            <a:avLst/>
          </a:prstGeom>
          <a:noFill/>
          <a:ln>
            <a:noFill/>
          </a:ln>
        </p:spPr>
      </p:pic>
      <p:sp>
        <p:nvSpPr>
          <p:cNvPr id="231" name="Google Shape;231;p27"/>
          <p:cNvSpPr txBox="1"/>
          <p:nvPr/>
        </p:nvSpPr>
        <p:spPr>
          <a:xfrm>
            <a:off x="1563150" y="5934525"/>
            <a:ext cx="90657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Source: </a:t>
            </a:r>
            <a:r>
              <a:rPr lang="en-US" u="sng">
                <a:solidFill>
                  <a:schemeClr val="hlink"/>
                </a:solidFill>
                <a:hlinkClick r:id="rId5"/>
              </a:rPr>
              <a:t>https://github.com/AntoData/IBM_capstone_project/blob/main/Module%203%20-%20Interactive%20Visual%20Analytics%20and%20Dashboard/2.%20lab_jupyter_launch_site_location.ipynb</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7" name="Google Shape;237;p28"/>
          <p:cNvSpPr txBox="1"/>
          <p:nvPr>
            <p:ph idx="1" type="body"/>
          </p:nvPr>
        </p:nvSpPr>
        <p:spPr>
          <a:xfrm>
            <a:off x="770000" y="1371550"/>
            <a:ext cx="6561000" cy="5055600"/>
          </a:xfrm>
          <a:prstGeom prst="rect">
            <a:avLst/>
          </a:prstGeom>
          <a:noFill/>
          <a:ln>
            <a:noFill/>
          </a:ln>
        </p:spPr>
        <p:txBody>
          <a:bodyPr anchorCtr="0" anchor="t" bIns="45700" lIns="91425" spcFirstLastPara="1" rIns="91425" wrap="square" tIns="45700">
            <a:normAutofit fontScale="85000" lnSpcReduction="10000"/>
          </a:bodyPr>
          <a:lstStyle/>
          <a:p>
            <a:pPr indent="0" lvl="0" marL="0" marR="0" rtl="0" algn="l">
              <a:lnSpc>
                <a:spcPct val="100000"/>
              </a:lnSpc>
              <a:spcBef>
                <a:spcPts val="1400"/>
              </a:spcBef>
              <a:spcAft>
                <a:spcPts val="0"/>
              </a:spcAft>
              <a:buNone/>
            </a:pPr>
            <a:r>
              <a:t/>
            </a:r>
            <a:endParaRPr/>
          </a:p>
          <a:p>
            <a:pPr indent="-379730" lvl="0" marL="457200" marR="0" rtl="0" algn="l">
              <a:lnSpc>
                <a:spcPct val="90000"/>
              </a:lnSpc>
              <a:spcBef>
                <a:spcPts val="1000"/>
              </a:spcBef>
              <a:spcAft>
                <a:spcPts val="0"/>
              </a:spcAft>
              <a:buClr>
                <a:schemeClr val="dk1"/>
              </a:buClr>
              <a:buSzPct val="100000"/>
              <a:buFont typeface="Calibri"/>
              <a:buChar char="•"/>
            </a:pPr>
            <a:r>
              <a:rPr lang="en-US" sz="2800">
                <a:solidFill>
                  <a:schemeClr val="dk1"/>
                </a:solidFill>
                <a:latin typeface="Calibri"/>
                <a:ea typeface="Calibri"/>
                <a:cs typeface="Calibri"/>
                <a:sym typeface="Calibri"/>
              </a:rPr>
              <a:t>Pie chart: Launch site vs success rate</a:t>
            </a:r>
            <a:endParaRPr sz="2800">
              <a:solidFill>
                <a:schemeClr val="dk1"/>
              </a:solidFill>
              <a:latin typeface="Calibri"/>
              <a:ea typeface="Calibri"/>
              <a:cs typeface="Calibri"/>
              <a:sym typeface="Calibri"/>
            </a:endParaRPr>
          </a:p>
          <a:p>
            <a:pPr indent="-379730" lvl="1" marL="914400" marR="0" rtl="0" algn="l">
              <a:lnSpc>
                <a:spcPct val="90000"/>
              </a:lnSpc>
              <a:spcBef>
                <a:spcPts val="0"/>
              </a:spcBef>
              <a:spcAft>
                <a:spcPts val="0"/>
              </a:spcAft>
              <a:buClr>
                <a:schemeClr val="dk1"/>
              </a:buClr>
              <a:buSzPct val="100000"/>
              <a:buFont typeface="Calibri"/>
              <a:buChar char="○"/>
            </a:pPr>
            <a:r>
              <a:rPr lang="en-US" sz="2800">
                <a:solidFill>
                  <a:schemeClr val="dk1"/>
                </a:solidFill>
                <a:latin typeface="Calibri"/>
                <a:ea typeface="Calibri"/>
                <a:cs typeface="Calibri"/>
                <a:sym typeface="Calibri"/>
              </a:rPr>
              <a:t>If not particular launch site is selected: Percentage of successful launches in that site (vs other sites)</a:t>
            </a:r>
            <a:endParaRPr sz="2800">
              <a:solidFill>
                <a:schemeClr val="dk1"/>
              </a:solidFill>
              <a:latin typeface="Calibri"/>
              <a:ea typeface="Calibri"/>
              <a:cs typeface="Calibri"/>
              <a:sym typeface="Calibri"/>
            </a:endParaRPr>
          </a:p>
          <a:p>
            <a:pPr indent="-379730" lvl="1" marL="914400" marR="0" rtl="0" algn="l">
              <a:lnSpc>
                <a:spcPct val="90000"/>
              </a:lnSpc>
              <a:spcBef>
                <a:spcPts val="0"/>
              </a:spcBef>
              <a:spcAft>
                <a:spcPts val="0"/>
              </a:spcAft>
              <a:buClr>
                <a:schemeClr val="dk1"/>
              </a:buClr>
              <a:buSzPct val="100000"/>
              <a:buFont typeface="Calibri"/>
              <a:buChar char="○"/>
            </a:pPr>
            <a:r>
              <a:rPr lang="en-US" sz="2800">
                <a:solidFill>
                  <a:schemeClr val="dk1"/>
                </a:solidFill>
                <a:latin typeface="Calibri"/>
                <a:ea typeface="Calibri"/>
                <a:cs typeface="Calibri"/>
                <a:sym typeface="Calibri"/>
              </a:rPr>
              <a:t>If a particular launch site is selected: Percentage of successful launches vs failures</a:t>
            </a:r>
            <a:endParaRPr sz="2800">
              <a:solidFill>
                <a:schemeClr val="dk1"/>
              </a:solidFill>
              <a:latin typeface="Calibri"/>
              <a:ea typeface="Calibri"/>
              <a:cs typeface="Calibri"/>
              <a:sym typeface="Calibri"/>
            </a:endParaRPr>
          </a:p>
          <a:p>
            <a:pPr indent="-379730" lvl="1" marL="914400" marR="0" rtl="0" algn="l">
              <a:lnSpc>
                <a:spcPct val="90000"/>
              </a:lnSpc>
              <a:spcBef>
                <a:spcPts val="0"/>
              </a:spcBef>
              <a:spcAft>
                <a:spcPts val="0"/>
              </a:spcAft>
              <a:buClr>
                <a:schemeClr val="dk1"/>
              </a:buClr>
              <a:buSzPct val="100000"/>
              <a:buFont typeface="Calibri"/>
              <a:buChar char="○"/>
            </a:pPr>
            <a:r>
              <a:rPr lang="en-US" sz="2800">
                <a:solidFill>
                  <a:schemeClr val="dk1"/>
                </a:solidFill>
                <a:latin typeface="Calibri"/>
                <a:ea typeface="Calibri"/>
                <a:cs typeface="Calibri"/>
                <a:sym typeface="Calibri"/>
              </a:rPr>
              <a:t>Allows us to analyse the chances of success in each launch site</a:t>
            </a:r>
            <a:endParaRPr sz="2800">
              <a:solidFill>
                <a:schemeClr val="dk1"/>
              </a:solidFill>
              <a:latin typeface="Calibri"/>
              <a:ea typeface="Calibri"/>
              <a:cs typeface="Calibri"/>
              <a:sym typeface="Calibri"/>
            </a:endParaRPr>
          </a:p>
          <a:p>
            <a:pPr indent="-379730" lvl="0" marL="457200" rtl="0" algn="l">
              <a:lnSpc>
                <a:spcPct val="90000"/>
              </a:lnSpc>
              <a:spcBef>
                <a:spcPts val="0"/>
              </a:spcBef>
              <a:spcAft>
                <a:spcPts val="0"/>
              </a:spcAft>
              <a:buClr>
                <a:schemeClr val="dk1"/>
              </a:buClr>
              <a:buSzPct val="100000"/>
              <a:buFont typeface="Calibri"/>
              <a:buChar char="•"/>
            </a:pPr>
            <a:r>
              <a:rPr lang="en-US" sz="2800">
                <a:solidFill>
                  <a:schemeClr val="dk1"/>
                </a:solidFill>
                <a:latin typeface="Calibri"/>
                <a:ea typeface="Calibri"/>
                <a:cs typeface="Calibri"/>
                <a:sym typeface="Calibri"/>
              </a:rPr>
              <a:t>Scatter plot: X axis payload, y axis  launch outcome</a:t>
            </a:r>
            <a:endParaRPr sz="2800">
              <a:solidFill>
                <a:schemeClr val="dk1"/>
              </a:solidFill>
              <a:latin typeface="Calibri"/>
              <a:ea typeface="Calibri"/>
              <a:cs typeface="Calibri"/>
              <a:sym typeface="Calibri"/>
            </a:endParaRPr>
          </a:p>
          <a:p>
            <a:pPr indent="-379730" lvl="1" marL="914400" rtl="0" algn="l">
              <a:lnSpc>
                <a:spcPct val="90000"/>
              </a:lnSpc>
              <a:spcBef>
                <a:spcPts val="0"/>
              </a:spcBef>
              <a:spcAft>
                <a:spcPts val="0"/>
              </a:spcAft>
              <a:buClr>
                <a:schemeClr val="dk1"/>
              </a:buClr>
              <a:buSzPct val="100000"/>
              <a:buFont typeface="Calibri"/>
              <a:buChar char="○"/>
            </a:pPr>
            <a:r>
              <a:rPr lang="en-US" sz="2800">
                <a:solidFill>
                  <a:schemeClr val="dk1"/>
                </a:solidFill>
                <a:latin typeface="Calibri"/>
                <a:ea typeface="Calibri"/>
                <a:cs typeface="Calibri"/>
                <a:sym typeface="Calibri"/>
              </a:rPr>
              <a:t>Dropdown allows to filter by launch site</a:t>
            </a:r>
            <a:endParaRPr sz="2800">
              <a:solidFill>
                <a:schemeClr val="dk1"/>
              </a:solidFill>
              <a:latin typeface="Calibri"/>
              <a:ea typeface="Calibri"/>
              <a:cs typeface="Calibri"/>
              <a:sym typeface="Calibri"/>
            </a:endParaRPr>
          </a:p>
          <a:p>
            <a:pPr indent="-379730" lvl="1" marL="914400" rtl="0" algn="l">
              <a:lnSpc>
                <a:spcPct val="90000"/>
              </a:lnSpc>
              <a:spcBef>
                <a:spcPts val="0"/>
              </a:spcBef>
              <a:spcAft>
                <a:spcPts val="0"/>
              </a:spcAft>
              <a:buClr>
                <a:schemeClr val="dk1"/>
              </a:buClr>
              <a:buSzPct val="100000"/>
              <a:buFont typeface="Calibri"/>
              <a:buChar char="○"/>
            </a:pPr>
            <a:r>
              <a:rPr lang="en-US" sz="2800">
                <a:solidFill>
                  <a:schemeClr val="dk1"/>
                </a:solidFill>
                <a:latin typeface="Calibri"/>
                <a:ea typeface="Calibri"/>
                <a:cs typeface="Calibri"/>
                <a:sym typeface="Calibri"/>
              </a:rPr>
              <a:t>Slider allows to filter by payload mass</a:t>
            </a:r>
            <a:endParaRPr sz="2800">
              <a:solidFill>
                <a:schemeClr val="dk1"/>
              </a:solidFill>
              <a:latin typeface="Calibri"/>
              <a:ea typeface="Calibri"/>
              <a:cs typeface="Calibri"/>
              <a:sym typeface="Calibri"/>
            </a:endParaRPr>
          </a:p>
          <a:p>
            <a:pPr indent="-379730" lvl="1" marL="914400" rtl="0" algn="l">
              <a:lnSpc>
                <a:spcPct val="90000"/>
              </a:lnSpc>
              <a:spcBef>
                <a:spcPts val="0"/>
              </a:spcBef>
              <a:spcAft>
                <a:spcPts val="0"/>
              </a:spcAft>
              <a:buClr>
                <a:schemeClr val="dk1"/>
              </a:buClr>
              <a:buSzPct val="100000"/>
              <a:buFont typeface="Calibri"/>
              <a:buChar char="○"/>
            </a:pPr>
            <a:r>
              <a:rPr lang="en-US" sz="2800">
                <a:solidFill>
                  <a:schemeClr val="dk1"/>
                </a:solidFill>
                <a:latin typeface="Calibri"/>
                <a:ea typeface="Calibri"/>
                <a:cs typeface="Calibri"/>
                <a:sym typeface="Calibri"/>
              </a:rPr>
              <a:t>The point color is the booster version</a:t>
            </a:r>
            <a:endParaRPr sz="2800">
              <a:solidFill>
                <a:schemeClr val="dk1"/>
              </a:solidFill>
              <a:latin typeface="Calibri"/>
              <a:ea typeface="Calibri"/>
              <a:cs typeface="Calibri"/>
              <a:sym typeface="Calibri"/>
            </a:endParaRPr>
          </a:p>
          <a:p>
            <a:pPr indent="-379730" lvl="1" marL="914400" rtl="0" algn="l">
              <a:lnSpc>
                <a:spcPct val="90000"/>
              </a:lnSpc>
              <a:spcBef>
                <a:spcPts val="0"/>
              </a:spcBef>
              <a:spcAft>
                <a:spcPts val="0"/>
              </a:spcAft>
              <a:buClr>
                <a:schemeClr val="dk1"/>
              </a:buClr>
              <a:buSzPct val="100000"/>
              <a:buFont typeface="Calibri"/>
              <a:buChar char="○"/>
            </a:pPr>
            <a:r>
              <a:rPr lang="en-US" sz="2800">
                <a:solidFill>
                  <a:schemeClr val="dk1"/>
                </a:solidFill>
                <a:latin typeface="Calibri"/>
                <a:ea typeface="Calibri"/>
                <a:cs typeface="Calibri"/>
                <a:sym typeface="Calibri"/>
              </a:rPr>
              <a:t>Allows to explore the different outcomes depending on launch site, payload mass and booster version</a:t>
            </a:r>
            <a:endParaRPr sz="2800">
              <a:solidFill>
                <a:schemeClr val="dk1"/>
              </a:solidFill>
              <a:latin typeface="Calibri"/>
              <a:ea typeface="Calibri"/>
              <a:cs typeface="Calibri"/>
              <a:sym typeface="Calibri"/>
            </a:endParaRPr>
          </a:p>
        </p:txBody>
      </p:sp>
      <p:sp>
        <p:nvSpPr>
          <p:cNvPr id="238" name="Google Shape;238;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pic>
        <p:nvPicPr>
          <p:cNvPr id="239" name="Google Shape;239;p28"/>
          <p:cNvPicPr preferRelativeResize="0"/>
          <p:nvPr/>
        </p:nvPicPr>
        <p:blipFill>
          <a:blip r:embed="rId4">
            <a:alphaModFix/>
          </a:blip>
          <a:stretch>
            <a:fillRect/>
          </a:stretch>
        </p:blipFill>
        <p:spPr>
          <a:xfrm>
            <a:off x="7749575" y="1600225"/>
            <a:ext cx="2838775" cy="1637750"/>
          </a:xfrm>
          <a:prstGeom prst="rect">
            <a:avLst/>
          </a:prstGeom>
          <a:noFill/>
          <a:ln>
            <a:noFill/>
          </a:ln>
        </p:spPr>
      </p:pic>
      <p:pic>
        <p:nvPicPr>
          <p:cNvPr id="240" name="Google Shape;240;p28"/>
          <p:cNvPicPr preferRelativeResize="0"/>
          <p:nvPr/>
        </p:nvPicPr>
        <p:blipFill>
          <a:blip r:embed="rId5">
            <a:alphaModFix/>
          </a:blip>
          <a:stretch>
            <a:fillRect/>
          </a:stretch>
        </p:blipFill>
        <p:spPr>
          <a:xfrm>
            <a:off x="7330996" y="4744251"/>
            <a:ext cx="4514673" cy="911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6" name="Google Shape;246;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
        <p:nvSpPr>
          <p:cNvPr id="247" name="Google Shape;247;p29"/>
          <p:cNvSpPr txBox="1"/>
          <p:nvPr/>
        </p:nvSpPr>
        <p:spPr>
          <a:xfrm>
            <a:off x="832975" y="1459275"/>
            <a:ext cx="43059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1, Define variables X and Y</a:t>
            </a:r>
            <a:endParaRPr/>
          </a:p>
        </p:txBody>
      </p:sp>
      <p:sp>
        <p:nvSpPr>
          <p:cNvPr id="248" name="Google Shape;248;p29"/>
          <p:cNvSpPr txBox="1"/>
          <p:nvPr/>
        </p:nvSpPr>
        <p:spPr>
          <a:xfrm>
            <a:off x="5326850" y="1620650"/>
            <a:ext cx="44466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2. Apply Standard Scaler</a:t>
            </a:r>
            <a:endParaRPr/>
          </a:p>
        </p:txBody>
      </p:sp>
      <p:sp>
        <p:nvSpPr>
          <p:cNvPr id="249" name="Google Shape;249;p29"/>
          <p:cNvSpPr txBox="1"/>
          <p:nvPr/>
        </p:nvSpPr>
        <p:spPr>
          <a:xfrm>
            <a:off x="5563650" y="3282138"/>
            <a:ext cx="41025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4. For all 4 models: Logistic Regression., SVM, Decision Tree and KNN</a:t>
            </a:r>
            <a:br>
              <a:rPr lang="en-US"/>
            </a:br>
            <a:r>
              <a:rPr lang="en-US"/>
              <a:t>We create the model and apply GridSearchCV with certain parameters and train the mode to the parameters that provide the best modell</a:t>
            </a:r>
            <a:endParaRPr/>
          </a:p>
        </p:txBody>
      </p:sp>
      <p:sp>
        <p:nvSpPr>
          <p:cNvPr id="250" name="Google Shape;250;p29"/>
          <p:cNvSpPr txBox="1"/>
          <p:nvPr/>
        </p:nvSpPr>
        <p:spPr>
          <a:xfrm>
            <a:off x="770000" y="2615425"/>
            <a:ext cx="40398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3. Split dataset into testing and </a:t>
            </a:r>
            <a:r>
              <a:rPr lang="en-US"/>
              <a:t>training</a:t>
            </a:r>
            <a:r>
              <a:rPr lang="en-US"/>
              <a:t> sets</a:t>
            </a:r>
            <a:endParaRPr/>
          </a:p>
        </p:txBody>
      </p:sp>
      <p:sp>
        <p:nvSpPr>
          <p:cNvPr id="251" name="Google Shape;251;p29"/>
          <p:cNvSpPr txBox="1"/>
          <p:nvPr/>
        </p:nvSpPr>
        <p:spPr>
          <a:xfrm>
            <a:off x="488450" y="4276725"/>
            <a:ext cx="3875400" cy="6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5. Get the accuracy score of the model over the testing set and confusion matrix</a:t>
            </a:r>
            <a:endParaRPr/>
          </a:p>
        </p:txBody>
      </p:sp>
      <p:pic>
        <p:nvPicPr>
          <p:cNvPr id="252" name="Google Shape;252;p29"/>
          <p:cNvPicPr preferRelativeResize="0"/>
          <p:nvPr/>
        </p:nvPicPr>
        <p:blipFill>
          <a:blip r:embed="rId4">
            <a:alphaModFix/>
          </a:blip>
          <a:stretch>
            <a:fillRect/>
          </a:stretch>
        </p:blipFill>
        <p:spPr>
          <a:xfrm>
            <a:off x="832975" y="1772437"/>
            <a:ext cx="1981200" cy="323850"/>
          </a:xfrm>
          <a:prstGeom prst="rect">
            <a:avLst/>
          </a:prstGeom>
          <a:noFill/>
          <a:ln>
            <a:noFill/>
          </a:ln>
        </p:spPr>
      </p:pic>
      <p:pic>
        <p:nvPicPr>
          <p:cNvPr id="253" name="Google Shape;253;p29"/>
          <p:cNvPicPr preferRelativeResize="0"/>
          <p:nvPr/>
        </p:nvPicPr>
        <p:blipFill>
          <a:blip r:embed="rId5">
            <a:alphaModFix/>
          </a:blip>
          <a:stretch>
            <a:fillRect/>
          </a:stretch>
        </p:blipFill>
        <p:spPr>
          <a:xfrm>
            <a:off x="832975" y="2033645"/>
            <a:ext cx="2552927" cy="401625"/>
          </a:xfrm>
          <a:prstGeom prst="rect">
            <a:avLst/>
          </a:prstGeom>
          <a:noFill/>
          <a:ln>
            <a:noFill/>
          </a:ln>
        </p:spPr>
      </p:pic>
      <p:cxnSp>
        <p:nvCxnSpPr>
          <p:cNvPr id="254" name="Google Shape;254;p29"/>
          <p:cNvCxnSpPr>
            <a:stCxn id="247" idx="2"/>
            <a:endCxn id="248" idx="1"/>
          </p:cNvCxnSpPr>
          <p:nvPr/>
        </p:nvCxnSpPr>
        <p:spPr>
          <a:xfrm flipH="1" rot="10800000">
            <a:off x="2985925" y="1821375"/>
            <a:ext cx="2340900" cy="39600"/>
          </a:xfrm>
          <a:prstGeom prst="straightConnector1">
            <a:avLst/>
          </a:prstGeom>
          <a:noFill/>
          <a:ln cap="flat" cmpd="sng" w="9525">
            <a:solidFill>
              <a:schemeClr val="dk2"/>
            </a:solidFill>
            <a:prstDash val="solid"/>
            <a:round/>
            <a:headEnd len="med" w="med" type="none"/>
            <a:tailEnd len="med" w="med" type="triangle"/>
          </a:ln>
        </p:spPr>
      </p:cxnSp>
      <p:pic>
        <p:nvPicPr>
          <p:cNvPr id="255" name="Google Shape;255;p29"/>
          <p:cNvPicPr preferRelativeResize="0"/>
          <p:nvPr/>
        </p:nvPicPr>
        <p:blipFill>
          <a:blip r:embed="rId6">
            <a:alphaModFix/>
          </a:blip>
          <a:stretch>
            <a:fillRect/>
          </a:stretch>
        </p:blipFill>
        <p:spPr>
          <a:xfrm>
            <a:off x="5338475" y="1973088"/>
            <a:ext cx="3241200" cy="933774"/>
          </a:xfrm>
          <a:prstGeom prst="rect">
            <a:avLst/>
          </a:prstGeom>
          <a:noFill/>
          <a:ln>
            <a:noFill/>
          </a:ln>
        </p:spPr>
      </p:pic>
      <p:cxnSp>
        <p:nvCxnSpPr>
          <p:cNvPr id="256" name="Google Shape;256;p29"/>
          <p:cNvCxnSpPr>
            <a:stCxn id="255" idx="1"/>
          </p:cNvCxnSpPr>
          <p:nvPr/>
        </p:nvCxnSpPr>
        <p:spPr>
          <a:xfrm flipH="1">
            <a:off x="3103475" y="2439975"/>
            <a:ext cx="2235000" cy="225000"/>
          </a:xfrm>
          <a:prstGeom prst="straightConnector1">
            <a:avLst/>
          </a:prstGeom>
          <a:noFill/>
          <a:ln cap="flat" cmpd="sng" w="9525">
            <a:solidFill>
              <a:schemeClr val="dk2"/>
            </a:solidFill>
            <a:prstDash val="solid"/>
            <a:round/>
            <a:headEnd len="med" w="med" type="none"/>
            <a:tailEnd len="med" w="med" type="triangle"/>
          </a:ln>
        </p:spPr>
      </p:cxnSp>
      <p:pic>
        <p:nvPicPr>
          <p:cNvPr id="257" name="Google Shape;257;p29"/>
          <p:cNvPicPr preferRelativeResize="0"/>
          <p:nvPr/>
        </p:nvPicPr>
        <p:blipFill>
          <a:blip r:embed="rId7">
            <a:alphaModFix/>
          </a:blip>
          <a:stretch>
            <a:fillRect/>
          </a:stretch>
        </p:blipFill>
        <p:spPr>
          <a:xfrm>
            <a:off x="832975" y="2906850"/>
            <a:ext cx="8001000" cy="428625"/>
          </a:xfrm>
          <a:prstGeom prst="rect">
            <a:avLst/>
          </a:prstGeom>
          <a:noFill/>
          <a:ln>
            <a:noFill/>
          </a:ln>
        </p:spPr>
      </p:pic>
      <p:cxnSp>
        <p:nvCxnSpPr>
          <p:cNvPr id="258" name="Google Shape;258;p29"/>
          <p:cNvCxnSpPr>
            <a:endCxn id="249" idx="1"/>
          </p:cNvCxnSpPr>
          <p:nvPr/>
        </p:nvCxnSpPr>
        <p:spPr>
          <a:xfrm>
            <a:off x="2476950" y="3385038"/>
            <a:ext cx="3086700" cy="171600"/>
          </a:xfrm>
          <a:prstGeom prst="straightConnector1">
            <a:avLst/>
          </a:prstGeom>
          <a:noFill/>
          <a:ln cap="flat" cmpd="sng" w="9525">
            <a:solidFill>
              <a:schemeClr val="dk2"/>
            </a:solidFill>
            <a:prstDash val="solid"/>
            <a:round/>
            <a:headEnd len="med" w="med" type="none"/>
            <a:tailEnd len="med" w="med" type="triangle"/>
          </a:ln>
        </p:spPr>
      </p:cxnSp>
      <p:pic>
        <p:nvPicPr>
          <p:cNvPr id="259" name="Google Shape;259;p29"/>
          <p:cNvPicPr preferRelativeResize="0"/>
          <p:nvPr/>
        </p:nvPicPr>
        <p:blipFill>
          <a:blip r:embed="rId8">
            <a:alphaModFix/>
          </a:blip>
          <a:stretch>
            <a:fillRect/>
          </a:stretch>
        </p:blipFill>
        <p:spPr>
          <a:xfrm>
            <a:off x="4363858" y="4247324"/>
            <a:ext cx="7358891" cy="1310487"/>
          </a:xfrm>
          <a:prstGeom prst="rect">
            <a:avLst/>
          </a:prstGeom>
          <a:noFill/>
          <a:ln>
            <a:noFill/>
          </a:ln>
        </p:spPr>
      </p:pic>
      <p:cxnSp>
        <p:nvCxnSpPr>
          <p:cNvPr id="260" name="Google Shape;260;p29"/>
          <p:cNvCxnSpPr>
            <a:stCxn id="249" idx="1"/>
          </p:cNvCxnSpPr>
          <p:nvPr/>
        </p:nvCxnSpPr>
        <p:spPr>
          <a:xfrm flipH="1">
            <a:off x="2696250" y="3556638"/>
            <a:ext cx="2867400" cy="627000"/>
          </a:xfrm>
          <a:prstGeom prst="straightConnector1">
            <a:avLst/>
          </a:prstGeom>
          <a:noFill/>
          <a:ln cap="flat" cmpd="sng" w="9525">
            <a:solidFill>
              <a:schemeClr val="dk2"/>
            </a:solidFill>
            <a:prstDash val="solid"/>
            <a:round/>
            <a:headEnd len="med" w="med" type="none"/>
            <a:tailEnd len="med" w="med" type="triangle"/>
          </a:ln>
        </p:spPr>
      </p:cxnSp>
      <p:pic>
        <p:nvPicPr>
          <p:cNvPr id="261" name="Google Shape;261;p29"/>
          <p:cNvPicPr preferRelativeResize="0"/>
          <p:nvPr/>
        </p:nvPicPr>
        <p:blipFill>
          <a:blip r:embed="rId9">
            <a:alphaModFix/>
          </a:blip>
          <a:stretch>
            <a:fillRect/>
          </a:stretch>
        </p:blipFill>
        <p:spPr>
          <a:xfrm>
            <a:off x="659875" y="4965823"/>
            <a:ext cx="2899125" cy="1792350"/>
          </a:xfrm>
          <a:prstGeom prst="rect">
            <a:avLst/>
          </a:prstGeom>
          <a:noFill/>
          <a:ln>
            <a:noFill/>
          </a:ln>
        </p:spPr>
      </p:pic>
      <p:sp>
        <p:nvSpPr>
          <p:cNvPr id="262" name="Google Shape;262;p29"/>
          <p:cNvSpPr txBox="1"/>
          <p:nvPr/>
        </p:nvSpPr>
        <p:spPr>
          <a:xfrm>
            <a:off x="4449875" y="5733800"/>
            <a:ext cx="6513600" cy="8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Source: </a:t>
            </a:r>
            <a:r>
              <a:rPr lang="en-US" u="sng">
                <a:solidFill>
                  <a:schemeClr val="hlink"/>
                </a:solidFill>
                <a:hlinkClick r:id="rId10"/>
              </a:rPr>
              <a:t>https://github.com/AntoData/IBM_capstone_project/blob/main/Module%204%20-%20Predictive%20Analysis%20(Classification)/SpaceX_Machine%20Learning%20Prediction_Part_5.ipynb</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30"/>
          <p:cNvSpPr txBox="1"/>
          <p:nvPr/>
        </p:nvSpPr>
        <p:spPr>
          <a:xfrm>
            <a:off x="841125" y="1807308"/>
            <a:ext cx="10444500" cy="3976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Logistic Regression, SVM, Decision Trees and KNN all perform similarly, their accuracy being around 83%</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As time passes, success rates for launches increase</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Orbits ES-L1, GEO, HEO, SSO have the highest success rate</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For heavy payloads the successful landing rate is mostly for Polar, LEO and ISS. </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For launch site VAFB-SLC there are no rockets launched for with a payload mass greater than 10000</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69" name="Google Shape;269;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0" name="Google Shape;270;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31"/>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1" name="Google Shape;281;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82" name="Google Shape;282;p32"/>
          <p:cNvPicPr preferRelativeResize="0"/>
          <p:nvPr/>
        </p:nvPicPr>
        <p:blipFill>
          <a:blip r:embed="rId4">
            <a:alphaModFix/>
          </a:blip>
          <a:stretch>
            <a:fillRect/>
          </a:stretch>
        </p:blipFill>
        <p:spPr>
          <a:xfrm>
            <a:off x="1090113" y="1898650"/>
            <a:ext cx="10011776" cy="2050525"/>
          </a:xfrm>
          <a:prstGeom prst="rect">
            <a:avLst/>
          </a:prstGeom>
          <a:noFill/>
          <a:ln>
            <a:noFill/>
          </a:ln>
        </p:spPr>
      </p:pic>
      <p:sp>
        <p:nvSpPr>
          <p:cNvPr id="283" name="Google Shape;283;p32"/>
          <p:cNvSpPr txBox="1"/>
          <p:nvPr/>
        </p:nvSpPr>
        <p:spPr>
          <a:xfrm>
            <a:off x="1262000" y="4280775"/>
            <a:ext cx="9770400" cy="14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Flight numbers and launch sites are almost perfectly synched so several close launches are done within the same launch site. That means that if flight numbers are </a:t>
            </a:r>
            <a:r>
              <a:rPr lang="en-US"/>
              <a:t>chronological</a:t>
            </a:r>
            <a:r>
              <a:rPr lang="en-US"/>
              <a:t>, it looks like rocket launches happen in seasonally in each launch site. Probably due that a rocket launch usually includes several tests and more than one launch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9" name="Google Shape;289;p33"/>
          <p:cNvSpPr txBox="1"/>
          <p:nvPr>
            <p:ph idx="1" type="body"/>
          </p:nvPr>
        </p:nvSpPr>
        <p:spPr>
          <a:xfrm>
            <a:off x="751950" y="4684575"/>
            <a:ext cx="10688100" cy="848700"/>
          </a:xfrm>
          <a:prstGeom prst="rect">
            <a:avLst/>
          </a:prstGeom>
          <a:noFill/>
          <a:ln>
            <a:noFill/>
          </a:ln>
        </p:spPr>
        <p:txBody>
          <a:bodyPr anchorCtr="0" anchor="t" bIns="45700" lIns="91425" spcFirstLastPara="1" rIns="91425" wrap="square" tIns="45700">
            <a:normAutofit/>
          </a:bodyPr>
          <a:lstStyle/>
          <a:p>
            <a:pPr indent="0" lvl="0" marL="0" rtl="0" algn="l">
              <a:spcBef>
                <a:spcPts val="1400"/>
              </a:spcBef>
              <a:spcAft>
                <a:spcPts val="0"/>
              </a:spcAft>
              <a:buNone/>
            </a:pPr>
            <a:r>
              <a:rPr lang="en-US" sz="2200">
                <a:solidFill>
                  <a:srgbClr val="292929"/>
                </a:solidFill>
              </a:rPr>
              <a:t>For launch site VAFB-SLC there are no rockets launched for heavypayload mass(greater than 10000)</a:t>
            </a:r>
            <a:r>
              <a:rPr lang="en-US" sz="2200">
                <a:solidFill>
                  <a:srgbClr val="292929"/>
                </a:solidFill>
              </a:rPr>
              <a:t>.</a:t>
            </a:r>
            <a:endParaRPr sz="2200">
              <a:solidFill>
                <a:srgbClr val="292929"/>
              </a:solidFill>
            </a:endParaRPr>
          </a:p>
        </p:txBody>
      </p:sp>
      <p:sp>
        <p:nvSpPr>
          <p:cNvPr id="290" name="Google Shape;290;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91" name="Google Shape;291;p33"/>
          <p:cNvPicPr preferRelativeResize="0"/>
          <p:nvPr/>
        </p:nvPicPr>
        <p:blipFill>
          <a:blip r:embed="rId4">
            <a:alphaModFix/>
          </a:blip>
          <a:stretch>
            <a:fillRect/>
          </a:stretch>
        </p:blipFill>
        <p:spPr>
          <a:xfrm>
            <a:off x="152400" y="1699286"/>
            <a:ext cx="11887199" cy="23737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7" name="Google Shape;297;p34"/>
          <p:cNvSpPr txBox="1"/>
          <p:nvPr>
            <p:ph idx="1" type="body"/>
          </p:nvPr>
        </p:nvSpPr>
        <p:spPr>
          <a:xfrm>
            <a:off x="2643300" y="5042092"/>
            <a:ext cx="6905400" cy="11244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rPr>
              <a:t>Orbits ES-L1, GEO, HEO, SSO have the highest success rate, 100%</a:t>
            </a:r>
            <a:endParaRPr/>
          </a:p>
        </p:txBody>
      </p:sp>
      <p:sp>
        <p:nvSpPr>
          <p:cNvPr id="298" name="Google Shape;298;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99" name="Google Shape;299;p34"/>
          <p:cNvPicPr preferRelativeResize="0"/>
          <p:nvPr/>
        </p:nvPicPr>
        <p:blipFill>
          <a:blip r:embed="rId4">
            <a:alphaModFix/>
          </a:blip>
          <a:stretch>
            <a:fillRect/>
          </a:stretch>
        </p:blipFill>
        <p:spPr>
          <a:xfrm>
            <a:off x="3687287" y="1392499"/>
            <a:ext cx="4347692" cy="3392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5" name="Google Shape;305;p35"/>
          <p:cNvSpPr txBox="1"/>
          <p:nvPr>
            <p:ph idx="1" type="body"/>
          </p:nvPr>
        </p:nvSpPr>
        <p:spPr>
          <a:xfrm>
            <a:off x="889650" y="5098375"/>
            <a:ext cx="10412700" cy="14439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sz="2200">
                <a:solidFill>
                  <a:srgbClr val="292929"/>
                </a:solidFill>
              </a:rPr>
              <a:t>In orbit of type LEO, success seems to be related to the flight numbers. Conversely, in the GTO orbit, there appears to be no relationship between flight number and success.</a:t>
            </a:r>
            <a:endParaRPr sz="2200">
              <a:solidFill>
                <a:srgbClr val="292929"/>
              </a:solidFill>
            </a:endParaRPr>
          </a:p>
        </p:txBody>
      </p:sp>
      <p:sp>
        <p:nvSpPr>
          <p:cNvPr id="306" name="Google Shape;306;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307" name="Google Shape;307;p35"/>
          <p:cNvPicPr preferRelativeResize="0"/>
          <p:nvPr/>
        </p:nvPicPr>
        <p:blipFill>
          <a:blip r:embed="rId4">
            <a:alphaModFix/>
          </a:blip>
          <a:stretch>
            <a:fillRect/>
          </a:stretch>
        </p:blipFill>
        <p:spPr>
          <a:xfrm>
            <a:off x="152400" y="2179549"/>
            <a:ext cx="11887199" cy="234100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1" name="Shape 311"/>
        <p:cNvGrpSpPr/>
        <p:nvPr/>
      </p:nvGrpSpPr>
      <p:grpSpPr>
        <a:xfrm>
          <a:off x="0" y="0"/>
          <a:ext cx="0" cy="0"/>
          <a:chOff x="0" y="0"/>
          <a:chExt cx="0" cy="0"/>
        </a:xfrm>
      </p:grpSpPr>
      <p:sp>
        <p:nvSpPr>
          <p:cNvPr id="312" name="Google Shape;312;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3" name="Google Shape;313;p36"/>
          <p:cNvSpPr txBox="1"/>
          <p:nvPr>
            <p:ph idx="1" type="body"/>
          </p:nvPr>
        </p:nvSpPr>
        <p:spPr>
          <a:xfrm>
            <a:off x="513905" y="4186800"/>
            <a:ext cx="11164200" cy="23331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0"/>
              </a:spcBef>
              <a:spcAft>
                <a:spcPts val="0"/>
              </a:spcAft>
              <a:buNone/>
            </a:pPr>
            <a:r>
              <a:rPr lang="en-US" sz="2200">
                <a:solidFill>
                  <a:srgbClr val="292929"/>
                </a:solidFill>
              </a:rPr>
              <a:t>For heavy payloads the successful landing or positive landing rates are higher for Polar,LEO and ISS.</a:t>
            </a:r>
            <a:endParaRPr sz="2200">
              <a:solidFill>
                <a:srgbClr val="292929"/>
              </a:solidFill>
            </a:endParaRPr>
          </a:p>
          <a:p>
            <a:pPr indent="0" lvl="0" marL="457200" marR="0" rtl="0" algn="l">
              <a:lnSpc>
                <a:spcPct val="100000"/>
              </a:lnSpc>
              <a:spcBef>
                <a:spcPts val="0"/>
              </a:spcBef>
              <a:spcAft>
                <a:spcPts val="0"/>
              </a:spcAft>
              <a:buNone/>
            </a:pPr>
            <a:r>
              <a:rPr lang="en-US" sz="2200">
                <a:solidFill>
                  <a:srgbClr val="292929"/>
                </a:solidFill>
              </a:rPr>
              <a:t>However, for GTO, it's difficult to distinguish between successful and unsuccessful landings as both outcomes are present.</a:t>
            </a:r>
            <a:endParaRPr sz="2200">
              <a:solidFill>
                <a:srgbClr val="292929"/>
              </a:solidFill>
            </a:endParaRPr>
          </a:p>
        </p:txBody>
      </p:sp>
      <p:sp>
        <p:nvSpPr>
          <p:cNvPr id="314" name="Google Shape;314;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315" name="Google Shape;315;p36"/>
          <p:cNvPicPr preferRelativeResize="0"/>
          <p:nvPr/>
        </p:nvPicPr>
        <p:blipFill>
          <a:blip r:embed="rId4">
            <a:alphaModFix/>
          </a:blip>
          <a:stretch>
            <a:fillRect/>
          </a:stretch>
        </p:blipFill>
        <p:spPr>
          <a:xfrm>
            <a:off x="249825" y="1559945"/>
            <a:ext cx="11692351" cy="226421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1" name="Google Shape;321;p37"/>
          <p:cNvSpPr txBox="1"/>
          <p:nvPr>
            <p:ph idx="1" type="body"/>
          </p:nvPr>
        </p:nvSpPr>
        <p:spPr>
          <a:xfrm>
            <a:off x="683756" y="5216905"/>
            <a:ext cx="10688100" cy="12873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sz="2200">
                <a:solidFill>
                  <a:srgbClr val="292929"/>
                </a:solidFill>
              </a:rPr>
              <a:t>Success rate since 2013 kept increasing till 2018 to increase again in 2019 with a final dive in 2020 </a:t>
            </a:r>
            <a:endParaRPr/>
          </a:p>
        </p:txBody>
      </p:sp>
      <p:sp>
        <p:nvSpPr>
          <p:cNvPr id="322" name="Google Shape;322;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323" name="Google Shape;323;p37"/>
          <p:cNvPicPr preferRelativeResize="0"/>
          <p:nvPr/>
        </p:nvPicPr>
        <p:blipFill>
          <a:blip r:embed="rId4">
            <a:alphaModFix/>
          </a:blip>
          <a:stretch>
            <a:fillRect/>
          </a:stretch>
        </p:blipFill>
        <p:spPr>
          <a:xfrm>
            <a:off x="3590875" y="1420149"/>
            <a:ext cx="4873834" cy="34643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9" name="Google Shape;329;p38"/>
          <p:cNvSpPr txBox="1"/>
          <p:nvPr>
            <p:ph idx="1" type="body"/>
          </p:nvPr>
        </p:nvSpPr>
        <p:spPr>
          <a:xfrm>
            <a:off x="942225" y="2939163"/>
            <a:ext cx="9745500" cy="26274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SELECT DISTINCT("Launch_Site") FROM SPACEXTABLE</a:t>
            </a:r>
            <a:endParaRPr/>
          </a:p>
          <a:p>
            <a:pPr indent="-368300" lvl="1" marL="914400" marR="0" rtl="0" algn="l">
              <a:lnSpc>
                <a:spcPct val="100000"/>
              </a:lnSpc>
              <a:spcBef>
                <a:spcPts val="1400"/>
              </a:spcBef>
              <a:spcAft>
                <a:spcPts val="0"/>
              </a:spcAft>
              <a:buClr>
                <a:srgbClr val="292929"/>
              </a:buClr>
              <a:buSzPts val="2200"/>
              <a:buFont typeface="Arial"/>
              <a:buChar char="○"/>
            </a:pPr>
            <a:r>
              <a:rPr lang="en-US" sz="2200">
                <a:solidFill>
                  <a:srgbClr val="292929"/>
                </a:solidFill>
              </a:rPr>
              <a:t>CCAFS LC-40</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Font typeface="Arial"/>
              <a:buChar char="○"/>
            </a:pPr>
            <a:r>
              <a:rPr lang="en-US" sz="2200">
                <a:solidFill>
                  <a:srgbClr val="292929"/>
                </a:solidFill>
              </a:rPr>
              <a:t>VAFB SLC-4E</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Font typeface="Arial"/>
              <a:buChar char="○"/>
            </a:pPr>
            <a:r>
              <a:rPr lang="en-US" sz="2200">
                <a:solidFill>
                  <a:srgbClr val="292929"/>
                </a:solidFill>
              </a:rPr>
              <a:t>KSC LC-39A</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Font typeface="Arial"/>
              <a:buChar char="○"/>
            </a:pPr>
            <a:r>
              <a:rPr lang="en-US" sz="2200">
                <a:solidFill>
                  <a:srgbClr val="292929"/>
                </a:solidFill>
              </a:rPr>
              <a:t>CCAFS SLC-40</a:t>
            </a:r>
            <a:endParaRPr sz="2200">
              <a:solidFill>
                <a:srgbClr val="292929"/>
              </a:solidFill>
            </a:endParaRPr>
          </a:p>
        </p:txBody>
      </p:sp>
      <p:sp>
        <p:nvSpPr>
          <p:cNvPr id="330" name="Google Shape;330;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331" name="Google Shape;331;p38"/>
          <p:cNvPicPr preferRelativeResize="0"/>
          <p:nvPr/>
        </p:nvPicPr>
        <p:blipFill>
          <a:blip r:embed="rId4">
            <a:alphaModFix/>
          </a:blip>
          <a:stretch>
            <a:fillRect/>
          </a:stretch>
        </p:blipFill>
        <p:spPr>
          <a:xfrm>
            <a:off x="770000" y="1725501"/>
            <a:ext cx="10233400" cy="832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Google Shape;336;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7" name="Google Shape;337;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338" name="Google Shape;338;p39"/>
          <p:cNvPicPr preferRelativeResize="0"/>
          <p:nvPr/>
        </p:nvPicPr>
        <p:blipFill>
          <a:blip r:embed="rId4">
            <a:alphaModFix/>
          </a:blip>
          <a:stretch>
            <a:fillRect/>
          </a:stretch>
        </p:blipFill>
        <p:spPr>
          <a:xfrm>
            <a:off x="2782875" y="1396674"/>
            <a:ext cx="5695950" cy="361950"/>
          </a:xfrm>
          <a:prstGeom prst="rect">
            <a:avLst/>
          </a:prstGeom>
          <a:noFill/>
          <a:ln>
            <a:noFill/>
          </a:ln>
        </p:spPr>
      </p:pic>
      <p:pic>
        <p:nvPicPr>
          <p:cNvPr id="339" name="Google Shape;339;p39"/>
          <p:cNvPicPr preferRelativeResize="0"/>
          <p:nvPr/>
        </p:nvPicPr>
        <p:blipFill>
          <a:blip r:embed="rId5">
            <a:alphaModFix/>
          </a:blip>
          <a:stretch>
            <a:fillRect/>
          </a:stretch>
        </p:blipFill>
        <p:spPr>
          <a:xfrm>
            <a:off x="152400" y="1911024"/>
            <a:ext cx="11887201" cy="373005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sp>
        <p:nvSpPr>
          <p:cNvPr id="344" name="Google Shape;344;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5" name="Google Shape;345;p4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SELECT SUM(PAYLOAD_MASS__KG_) FROM SPACEXTABLE WHERE Customer="NASA (CRS)" GROUP BY Customer</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45596</a:t>
            </a:r>
            <a:endParaRPr sz="2200">
              <a:solidFill>
                <a:srgbClr val="292929"/>
              </a:solidFill>
            </a:endParaRPr>
          </a:p>
        </p:txBody>
      </p:sp>
      <p:sp>
        <p:nvSpPr>
          <p:cNvPr id="346" name="Google Shape;346;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347" name="Google Shape;347;p40"/>
          <p:cNvPicPr preferRelativeResize="0"/>
          <p:nvPr/>
        </p:nvPicPr>
        <p:blipFill>
          <a:blip r:embed="rId4">
            <a:alphaModFix/>
          </a:blip>
          <a:stretch>
            <a:fillRect/>
          </a:stretch>
        </p:blipFill>
        <p:spPr>
          <a:xfrm>
            <a:off x="1785925" y="3596338"/>
            <a:ext cx="8620125" cy="1857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1" name="Shape 351"/>
        <p:cNvGrpSpPr/>
        <p:nvPr/>
      </p:nvGrpSpPr>
      <p:grpSpPr>
        <a:xfrm>
          <a:off x="0" y="0"/>
          <a:ext cx="0" cy="0"/>
          <a:chOff x="0" y="0"/>
          <a:chExt cx="0" cy="0"/>
        </a:xfrm>
      </p:grpSpPr>
      <p:sp>
        <p:nvSpPr>
          <p:cNvPr id="352" name="Google Shape;352;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3" name="Google Shape;353;p41"/>
          <p:cNvSpPr txBox="1"/>
          <p:nvPr>
            <p:ph idx="1" type="body"/>
          </p:nvPr>
        </p:nvSpPr>
        <p:spPr>
          <a:xfrm>
            <a:off x="1155050" y="3983266"/>
            <a:ext cx="9745500" cy="1082100"/>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SELECT AVG(PAYLOAD_MASS__KG_) FROM SPACEXTABLE WHERE Booster_Version="F9 v1.1" GROUP BY Booster_Version</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2928.4</a:t>
            </a:r>
            <a:endParaRPr sz="2200">
              <a:solidFill>
                <a:srgbClr val="292929"/>
              </a:solidFill>
            </a:endParaRPr>
          </a:p>
        </p:txBody>
      </p:sp>
      <p:sp>
        <p:nvSpPr>
          <p:cNvPr id="354" name="Google Shape;354;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355" name="Google Shape;355;p41"/>
          <p:cNvPicPr preferRelativeResize="0"/>
          <p:nvPr/>
        </p:nvPicPr>
        <p:blipFill>
          <a:blip r:embed="rId4">
            <a:alphaModFix/>
          </a:blip>
          <a:stretch>
            <a:fillRect/>
          </a:stretch>
        </p:blipFill>
        <p:spPr>
          <a:xfrm>
            <a:off x="889075" y="1695450"/>
            <a:ext cx="10396524" cy="190358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9" name="Shape 359"/>
        <p:cNvGrpSpPr/>
        <p:nvPr/>
      </p:nvGrpSpPr>
      <p:grpSpPr>
        <a:xfrm>
          <a:off x="0" y="0"/>
          <a:ext cx="0" cy="0"/>
          <a:chOff x="0" y="0"/>
          <a:chExt cx="0" cy="0"/>
        </a:xfrm>
      </p:grpSpPr>
      <p:sp>
        <p:nvSpPr>
          <p:cNvPr id="360" name="Google Shape;360;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1" name="Google Shape;361;p42"/>
          <p:cNvSpPr txBox="1"/>
          <p:nvPr>
            <p:ph idx="1" type="body"/>
          </p:nvPr>
        </p:nvSpPr>
        <p:spPr>
          <a:xfrm>
            <a:off x="1223250" y="4155492"/>
            <a:ext cx="9745500" cy="13326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SELECT min(Date) FROM SPACEXTABLE where Landing_Outcome="Success (ground pad)"</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2015-12-22</a:t>
            </a:r>
            <a:endParaRPr sz="2200">
              <a:solidFill>
                <a:srgbClr val="292929"/>
              </a:solidFill>
            </a:endParaRPr>
          </a:p>
        </p:txBody>
      </p:sp>
      <p:sp>
        <p:nvSpPr>
          <p:cNvPr id="362" name="Google Shape;362;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363" name="Google Shape;363;p42"/>
          <p:cNvPicPr preferRelativeResize="0"/>
          <p:nvPr/>
        </p:nvPicPr>
        <p:blipFill>
          <a:blip r:embed="rId4">
            <a:alphaModFix/>
          </a:blip>
          <a:stretch>
            <a:fillRect/>
          </a:stretch>
        </p:blipFill>
        <p:spPr>
          <a:xfrm>
            <a:off x="1083338" y="1521925"/>
            <a:ext cx="10025324" cy="2477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7" name="Shape 367"/>
        <p:cNvGrpSpPr/>
        <p:nvPr/>
      </p:nvGrpSpPr>
      <p:grpSpPr>
        <a:xfrm>
          <a:off x="0" y="0"/>
          <a:ext cx="0" cy="0"/>
          <a:chOff x="0" y="0"/>
          <a:chExt cx="0" cy="0"/>
        </a:xfrm>
      </p:grpSpPr>
      <p:sp>
        <p:nvSpPr>
          <p:cNvPr id="368" name="Google Shape;368;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9" name="Google Shape;369;p43"/>
          <p:cNvSpPr txBox="1"/>
          <p:nvPr>
            <p:ph idx="1" type="body"/>
          </p:nvPr>
        </p:nvSpPr>
        <p:spPr>
          <a:xfrm>
            <a:off x="1155050" y="3837145"/>
            <a:ext cx="9745500" cy="2569500"/>
          </a:xfrm>
          <a:prstGeom prst="rect">
            <a:avLst/>
          </a:prstGeom>
          <a:noFill/>
          <a:ln>
            <a:noFill/>
          </a:ln>
        </p:spPr>
        <p:txBody>
          <a:bodyPr anchorCtr="0" anchor="t" bIns="45700" lIns="91425" spcFirstLastPara="1" rIns="91425" wrap="square" tIns="45700">
            <a:normAutofit fontScale="92500" lnSpcReduction="20000"/>
          </a:bodyPr>
          <a:lstStyle/>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SELECT DISTINCT(Booster_Version) FROM SPACEXTABLE where Landing_Outcome="Success (drone ship)" AND PAYLOAD_MASS__KG_ &gt; 4000 AND PAYLOAD_MASS__KG_ &lt; 6000</a:t>
            </a:r>
            <a:endParaRPr sz="2200">
              <a:solidFill>
                <a:srgbClr val="292929"/>
              </a:solidFill>
            </a:endParaRPr>
          </a:p>
          <a:p>
            <a:pPr indent="-357822" lvl="1" marL="914400" marR="0" rtl="0" algn="l">
              <a:lnSpc>
                <a:spcPct val="100000"/>
              </a:lnSpc>
              <a:spcBef>
                <a:spcPts val="1400"/>
              </a:spcBef>
              <a:spcAft>
                <a:spcPts val="0"/>
              </a:spcAft>
              <a:buClr>
                <a:srgbClr val="292929"/>
              </a:buClr>
              <a:buSzPct val="100000"/>
              <a:buChar char="○"/>
            </a:pPr>
            <a:r>
              <a:rPr lang="en-US" sz="2200">
                <a:solidFill>
                  <a:srgbClr val="292929"/>
                </a:solidFill>
              </a:rPr>
              <a:t>F9 FT B1022</a:t>
            </a:r>
            <a:endParaRPr sz="2200">
              <a:solidFill>
                <a:srgbClr val="292929"/>
              </a:solidFill>
            </a:endParaRPr>
          </a:p>
          <a:p>
            <a:pPr indent="-357822" lvl="1" marL="914400" marR="0" rtl="0" algn="l">
              <a:lnSpc>
                <a:spcPct val="100000"/>
              </a:lnSpc>
              <a:spcBef>
                <a:spcPts val="1400"/>
              </a:spcBef>
              <a:spcAft>
                <a:spcPts val="0"/>
              </a:spcAft>
              <a:buClr>
                <a:srgbClr val="292929"/>
              </a:buClr>
              <a:buSzPct val="100000"/>
              <a:buChar char="○"/>
            </a:pPr>
            <a:r>
              <a:rPr lang="en-US" sz="2200">
                <a:solidFill>
                  <a:srgbClr val="292929"/>
                </a:solidFill>
              </a:rPr>
              <a:t>F9 FT B1026</a:t>
            </a:r>
            <a:endParaRPr sz="2200">
              <a:solidFill>
                <a:srgbClr val="292929"/>
              </a:solidFill>
            </a:endParaRPr>
          </a:p>
          <a:p>
            <a:pPr indent="-357822" lvl="1" marL="914400" marR="0" rtl="0" algn="l">
              <a:lnSpc>
                <a:spcPct val="100000"/>
              </a:lnSpc>
              <a:spcBef>
                <a:spcPts val="1400"/>
              </a:spcBef>
              <a:spcAft>
                <a:spcPts val="0"/>
              </a:spcAft>
              <a:buClr>
                <a:srgbClr val="292929"/>
              </a:buClr>
              <a:buSzPct val="100000"/>
              <a:buChar char="○"/>
            </a:pPr>
            <a:r>
              <a:rPr lang="en-US" sz="2200">
                <a:solidFill>
                  <a:srgbClr val="292929"/>
                </a:solidFill>
              </a:rPr>
              <a:t>F9 FT B1021.2</a:t>
            </a:r>
            <a:endParaRPr sz="2200">
              <a:solidFill>
                <a:srgbClr val="292929"/>
              </a:solidFill>
            </a:endParaRPr>
          </a:p>
          <a:p>
            <a:pPr indent="-357822" lvl="1" marL="914400" marR="0" rtl="0" algn="l">
              <a:lnSpc>
                <a:spcPct val="100000"/>
              </a:lnSpc>
              <a:spcBef>
                <a:spcPts val="1400"/>
              </a:spcBef>
              <a:spcAft>
                <a:spcPts val="0"/>
              </a:spcAft>
              <a:buClr>
                <a:srgbClr val="292929"/>
              </a:buClr>
              <a:buSzPct val="100000"/>
              <a:buChar char="○"/>
            </a:pPr>
            <a:r>
              <a:rPr lang="en-US" sz="2200">
                <a:solidFill>
                  <a:srgbClr val="292929"/>
                </a:solidFill>
              </a:rPr>
              <a:t>F9 FT B1031.2</a:t>
            </a:r>
            <a:endParaRPr sz="2200">
              <a:solidFill>
                <a:srgbClr val="292929"/>
              </a:solidFill>
            </a:endParaRPr>
          </a:p>
        </p:txBody>
      </p:sp>
      <p:sp>
        <p:nvSpPr>
          <p:cNvPr id="370" name="Google Shape;370;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71" name="Google Shape;371;p43"/>
          <p:cNvPicPr preferRelativeResize="0"/>
          <p:nvPr/>
        </p:nvPicPr>
        <p:blipFill>
          <a:blip r:embed="rId4">
            <a:alphaModFix/>
          </a:blip>
          <a:stretch>
            <a:fillRect/>
          </a:stretch>
        </p:blipFill>
        <p:spPr>
          <a:xfrm>
            <a:off x="1278013" y="1354917"/>
            <a:ext cx="9635986" cy="221499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
        <p:nvSpPr>
          <p:cNvPr id="102" name="Google Shape;102;p17"/>
          <p:cNvSpPr txBox="1"/>
          <p:nvPr/>
        </p:nvSpPr>
        <p:spPr>
          <a:xfrm>
            <a:off x="644750" y="1478100"/>
            <a:ext cx="10944900" cy="4775400"/>
          </a:xfrm>
          <a:prstGeom prst="rect">
            <a:avLst/>
          </a:prstGeom>
          <a:noFill/>
          <a:ln>
            <a:noFill/>
          </a:ln>
        </p:spPr>
        <p:txBody>
          <a:bodyPr anchorCtr="0" anchor="t" bIns="45700" lIns="91425" spcFirstLastPara="1" rIns="91425" wrap="square" tIns="45700">
            <a:noAutofit/>
          </a:bodyPr>
          <a:lstStyle/>
          <a:p>
            <a:pPr indent="0" lvl="0" marL="0" rtl="0" algn="just">
              <a:spcBef>
                <a:spcPts val="1400"/>
              </a:spcBef>
              <a:spcAft>
                <a:spcPts val="0"/>
              </a:spcAft>
              <a:buClr>
                <a:srgbClr val="000000"/>
              </a:buClr>
              <a:buSzPts val="1100"/>
              <a:buFont typeface="Arial"/>
              <a:buNone/>
            </a:pPr>
            <a:r>
              <a:rPr lang="en-US" sz="2000"/>
              <a:t>The goal of this project was to develop a model to predict whether a Falcon 9 first stage will successfully land after launch. This way we can get better mission planning and cost estimation and reduce costs.</a:t>
            </a:r>
            <a:endParaRPr sz="2000"/>
          </a:p>
          <a:p>
            <a:pPr indent="0" lvl="0" marL="0" rtl="0" algn="just">
              <a:spcBef>
                <a:spcPts val="1400"/>
              </a:spcBef>
              <a:spcAft>
                <a:spcPts val="0"/>
              </a:spcAft>
              <a:buClr>
                <a:srgbClr val="000000"/>
              </a:buClr>
              <a:buSzPts val="1100"/>
              <a:buFont typeface="Arial"/>
              <a:buNone/>
            </a:pPr>
            <a:r>
              <a:rPr lang="en-US" sz="2000"/>
              <a:t>We had historical launch data and through exploratory data analysis we noticed launch success was highly correlated with features like mass of the payload, the orbit, launch site, the version of the booster being used, if parts were reused... </a:t>
            </a:r>
            <a:endParaRPr sz="2000"/>
          </a:p>
          <a:p>
            <a:pPr indent="0" lvl="0" marL="0" rtl="0" algn="just">
              <a:spcBef>
                <a:spcPts val="1400"/>
              </a:spcBef>
              <a:spcAft>
                <a:spcPts val="0"/>
              </a:spcAft>
              <a:buClr>
                <a:srgbClr val="000000"/>
              </a:buClr>
              <a:buSzPts val="1100"/>
              <a:buFont typeface="Arial"/>
              <a:buNone/>
            </a:pPr>
            <a:r>
              <a:rPr lang="en-US" sz="2000"/>
              <a:t>We applied several classification models and evaluated their performances. In particular, we evaluated logistic regression, support vector machines, decision trees and K-nearest neighbours. All four methods have similar high performance.</a:t>
            </a:r>
            <a:endParaRPr sz="2000"/>
          </a:p>
          <a:p>
            <a:pPr indent="0" lvl="0" marL="0" rtl="0" algn="just">
              <a:spcBef>
                <a:spcPts val="1400"/>
              </a:spcBef>
              <a:spcAft>
                <a:spcPts val="0"/>
              </a:spcAft>
              <a:buClr>
                <a:srgbClr val="000000"/>
              </a:buClr>
              <a:buSzPts val="1100"/>
              <a:buFont typeface="Arial"/>
              <a:buNone/>
            </a:pPr>
            <a:r>
              <a:rPr lang="en-US" sz="2000"/>
              <a:t>This high performance across all 4 methods prove launch success can be predicted accurately based our available data. Therefore, data science can be applied to decision making in this case to reduce rocket launches costs</a:t>
            </a:r>
            <a:endParaRPr sz="2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7" name="Google Shape;377;p44"/>
          <p:cNvSpPr txBox="1"/>
          <p:nvPr>
            <p:ph idx="1" type="body"/>
          </p:nvPr>
        </p:nvSpPr>
        <p:spPr>
          <a:xfrm>
            <a:off x="1155050" y="4578241"/>
            <a:ext cx="9745500" cy="1050600"/>
          </a:xfrm>
          <a:prstGeom prst="rect">
            <a:avLst/>
          </a:prstGeom>
          <a:noFill/>
          <a:ln>
            <a:noFill/>
          </a:ln>
        </p:spPr>
        <p:txBody>
          <a:bodyPr anchorCtr="0" anchor="t" bIns="45700" lIns="91425" spcFirstLastPara="1" rIns="91425" wrap="square" tIns="45700">
            <a:normAutofit fontScale="92500" lnSpcReduction="20000"/>
          </a:bodyPr>
          <a:lstStyle/>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SELECT COUNT(Mission_Outcome), Mission_Outcome FROM SPACEXTABLE GROUP BY Mission_Outcome</a:t>
            </a:r>
            <a:endParaRPr sz="2200">
              <a:solidFill>
                <a:srgbClr val="292929"/>
              </a:solidFill>
            </a:endParaRPr>
          </a:p>
          <a:p>
            <a:pPr indent="-357822" lvl="1" marL="914400" marR="0" rtl="0" algn="l">
              <a:lnSpc>
                <a:spcPct val="100000"/>
              </a:lnSpc>
              <a:spcBef>
                <a:spcPts val="1400"/>
              </a:spcBef>
              <a:spcAft>
                <a:spcPts val="0"/>
              </a:spcAft>
              <a:buClr>
                <a:srgbClr val="292929"/>
              </a:buClr>
              <a:buSzPct val="100000"/>
              <a:buChar char="○"/>
            </a:pPr>
            <a:r>
              <a:rPr lang="en-US" sz="2200">
                <a:solidFill>
                  <a:srgbClr val="292929"/>
                </a:solidFill>
              </a:rPr>
              <a:t>100 Success vs 1 Failure</a:t>
            </a:r>
            <a:endParaRPr sz="2200">
              <a:solidFill>
                <a:srgbClr val="292929"/>
              </a:solidFill>
            </a:endParaRPr>
          </a:p>
        </p:txBody>
      </p:sp>
      <p:sp>
        <p:nvSpPr>
          <p:cNvPr id="378" name="Google Shape;378;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79" name="Google Shape;379;p44"/>
          <p:cNvPicPr preferRelativeResize="0"/>
          <p:nvPr/>
        </p:nvPicPr>
        <p:blipFill>
          <a:blip r:embed="rId4">
            <a:alphaModFix/>
          </a:blip>
          <a:stretch>
            <a:fillRect/>
          </a:stretch>
        </p:blipFill>
        <p:spPr>
          <a:xfrm>
            <a:off x="1908238" y="1442324"/>
            <a:ext cx="8239125" cy="2781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3" name="Shape 383"/>
        <p:cNvGrpSpPr/>
        <p:nvPr/>
      </p:nvGrpSpPr>
      <p:grpSpPr>
        <a:xfrm>
          <a:off x="0" y="0"/>
          <a:ext cx="0" cy="0"/>
          <a:chOff x="0" y="0"/>
          <a:chExt cx="0" cy="0"/>
        </a:xfrm>
      </p:grpSpPr>
      <p:sp>
        <p:nvSpPr>
          <p:cNvPr id="384" name="Google Shape;384;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5" name="Google Shape;385;p45"/>
          <p:cNvSpPr txBox="1"/>
          <p:nvPr>
            <p:ph idx="1" type="body"/>
          </p:nvPr>
        </p:nvSpPr>
        <p:spPr>
          <a:xfrm>
            <a:off x="770010" y="1674225"/>
            <a:ext cx="97455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SELECT DISTINCT(Booster_Version) FROM SPACEXTABLE WHERE PAYLOAD_MASS__KG_ IN (SELECT MAX(PAYLOAD_MASS__KG_) FROM SPACEXTABLE)</a:t>
            </a:r>
            <a:endParaRPr/>
          </a:p>
        </p:txBody>
      </p:sp>
      <p:sp>
        <p:nvSpPr>
          <p:cNvPr id="386" name="Google Shape;386;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87" name="Google Shape;387;p45"/>
          <p:cNvPicPr preferRelativeResize="0"/>
          <p:nvPr/>
        </p:nvPicPr>
        <p:blipFill>
          <a:blip r:embed="rId4">
            <a:alphaModFix/>
          </a:blip>
          <a:stretch>
            <a:fillRect/>
          </a:stretch>
        </p:blipFill>
        <p:spPr>
          <a:xfrm>
            <a:off x="2628302" y="2818375"/>
            <a:ext cx="6799000" cy="34592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1" name="Shape 391"/>
        <p:cNvGrpSpPr/>
        <p:nvPr/>
      </p:nvGrpSpPr>
      <p:grpSpPr>
        <a:xfrm>
          <a:off x="0" y="0"/>
          <a:ext cx="0" cy="0"/>
          <a:chOff x="0" y="0"/>
          <a:chExt cx="0" cy="0"/>
        </a:xfrm>
      </p:grpSpPr>
      <p:sp>
        <p:nvSpPr>
          <p:cNvPr id="392" name="Google Shape;392;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3" name="Google Shape;393;p46"/>
          <p:cNvSpPr txBox="1"/>
          <p:nvPr>
            <p:ph idx="1" type="body"/>
          </p:nvPr>
        </p:nvSpPr>
        <p:spPr>
          <a:xfrm>
            <a:off x="425535" y="1381038"/>
            <a:ext cx="97455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SELECT substr(Date, 6,2), Landing_Outcome, Booster_Version,Launch_Site, Date FROM SPACEXTABLE WHERE Landing_Outcome="Failure (drone ship)" AND substr(Date,0,5)="2015"</a:t>
            </a:r>
            <a:endParaRPr sz="2200">
              <a:solidFill>
                <a:srgbClr val="292929"/>
              </a:solidFill>
            </a:endParaRPr>
          </a:p>
        </p:txBody>
      </p:sp>
      <p:sp>
        <p:nvSpPr>
          <p:cNvPr id="394" name="Google Shape;394;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95" name="Google Shape;395;p46"/>
          <p:cNvPicPr preferRelativeResize="0"/>
          <p:nvPr/>
        </p:nvPicPr>
        <p:blipFill>
          <a:blip r:embed="rId4">
            <a:alphaModFix/>
          </a:blip>
          <a:stretch>
            <a:fillRect/>
          </a:stretch>
        </p:blipFill>
        <p:spPr>
          <a:xfrm>
            <a:off x="847863" y="3429000"/>
            <a:ext cx="10496276" cy="20310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9" name="Shape 399"/>
        <p:cNvGrpSpPr/>
        <p:nvPr/>
      </p:nvGrpSpPr>
      <p:grpSpPr>
        <a:xfrm>
          <a:off x="0" y="0"/>
          <a:ext cx="0" cy="0"/>
          <a:chOff x="0" y="0"/>
          <a:chExt cx="0" cy="0"/>
        </a:xfrm>
      </p:grpSpPr>
      <p:sp>
        <p:nvSpPr>
          <p:cNvPr id="400" name="Google Shape;400;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1" name="Google Shape;401;p47"/>
          <p:cNvSpPr txBox="1"/>
          <p:nvPr>
            <p:ph idx="1" type="body"/>
          </p:nvPr>
        </p:nvSpPr>
        <p:spPr>
          <a:xfrm>
            <a:off x="1155010" y="1380963"/>
            <a:ext cx="9745500" cy="43512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1400"/>
              </a:spcBef>
              <a:spcAft>
                <a:spcPts val="0"/>
              </a:spcAft>
              <a:buNone/>
            </a:pPr>
            <a:r>
              <a:rPr lang="en-US" sz="2200">
                <a:solidFill>
                  <a:srgbClr val="292929"/>
                </a:solidFill>
              </a:rPr>
              <a:t>SELECT COUNT(Landing_Outcome) as lo, Landing_Outcome FROM SPACEXTABLE GROUP BY Landing_Outcome ORDER BY lo DESC</a:t>
            </a:r>
            <a:endParaRPr/>
          </a:p>
        </p:txBody>
      </p:sp>
      <p:sp>
        <p:nvSpPr>
          <p:cNvPr id="402" name="Google Shape;402;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403" name="Google Shape;403;p47"/>
          <p:cNvPicPr preferRelativeResize="0"/>
          <p:nvPr/>
        </p:nvPicPr>
        <p:blipFill>
          <a:blip r:embed="rId4">
            <a:alphaModFix/>
          </a:blip>
          <a:stretch>
            <a:fillRect/>
          </a:stretch>
        </p:blipFill>
        <p:spPr>
          <a:xfrm>
            <a:off x="1598625" y="2351350"/>
            <a:ext cx="8994726" cy="4075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7" name="Shape 407"/>
        <p:cNvGrpSpPr/>
        <p:nvPr/>
      </p:nvGrpSpPr>
      <p:grpSpPr>
        <a:xfrm>
          <a:off x="0" y="0"/>
          <a:ext cx="0" cy="0"/>
          <a:chOff x="0" y="0"/>
          <a:chExt cx="0" cy="0"/>
        </a:xfrm>
      </p:grpSpPr>
      <p:sp>
        <p:nvSpPr>
          <p:cNvPr id="408" name="Google Shape;408;p4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2" name="Shape 412"/>
        <p:cNvGrpSpPr/>
        <p:nvPr/>
      </p:nvGrpSpPr>
      <p:grpSpPr>
        <a:xfrm>
          <a:off x="0" y="0"/>
          <a:ext cx="0" cy="0"/>
          <a:chOff x="0" y="0"/>
          <a:chExt cx="0" cy="0"/>
        </a:xfrm>
      </p:grpSpPr>
      <p:sp>
        <p:nvSpPr>
          <p:cNvPr id="413" name="Google Shape;413;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4" name="Google Shape;414;p49"/>
          <p:cNvSpPr txBox="1"/>
          <p:nvPr>
            <p:ph idx="1" type="body"/>
          </p:nvPr>
        </p:nvSpPr>
        <p:spPr>
          <a:xfrm>
            <a:off x="1223250" y="5663100"/>
            <a:ext cx="9745500" cy="7641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The map contains all the launch site locations as orange circles</a:t>
            </a:r>
            <a:endParaRPr sz="2800">
              <a:solidFill>
                <a:schemeClr val="dk1"/>
              </a:solidFill>
              <a:latin typeface="Calibri"/>
              <a:ea typeface="Calibri"/>
              <a:cs typeface="Calibri"/>
              <a:sym typeface="Calibri"/>
            </a:endParaRPr>
          </a:p>
        </p:txBody>
      </p:sp>
      <p:sp>
        <p:nvSpPr>
          <p:cNvPr id="415" name="Google Shape;415;p4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sites on a map</a:t>
            </a:r>
            <a:endParaRPr/>
          </a:p>
        </p:txBody>
      </p:sp>
      <p:pic>
        <p:nvPicPr>
          <p:cNvPr id="416" name="Google Shape;416;p49"/>
          <p:cNvPicPr preferRelativeResize="0"/>
          <p:nvPr/>
        </p:nvPicPr>
        <p:blipFill>
          <a:blip r:embed="rId4">
            <a:alphaModFix/>
          </a:blip>
          <a:stretch>
            <a:fillRect/>
          </a:stretch>
        </p:blipFill>
        <p:spPr>
          <a:xfrm>
            <a:off x="2009538" y="1421336"/>
            <a:ext cx="8172934" cy="4270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0" name="Shape 420"/>
        <p:cNvGrpSpPr/>
        <p:nvPr/>
      </p:nvGrpSpPr>
      <p:grpSpPr>
        <a:xfrm>
          <a:off x="0" y="0"/>
          <a:ext cx="0" cy="0"/>
          <a:chOff x="0" y="0"/>
          <a:chExt cx="0" cy="0"/>
        </a:xfrm>
      </p:grpSpPr>
      <p:sp>
        <p:nvSpPr>
          <p:cNvPr id="421" name="Google Shape;421;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2" name="Google Shape;422;p50"/>
          <p:cNvSpPr txBox="1"/>
          <p:nvPr>
            <p:ph idx="1" type="body"/>
          </p:nvPr>
        </p:nvSpPr>
        <p:spPr>
          <a:xfrm>
            <a:off x="1076775" y="4304274"/>
            <a:ext cx="9745500" cy="2231100"/>
          </a:xfrm>
          <a:prstGeom prst="rect">
            <a:avLst/>
          </a:prstGeom>
          <a:noFill/>
          <a:ln>
            <a:noFill/>
          </a:ln>
        </p:spPr>
        <p:txBody>
          <a:bodyPr anchorCtr="0" anchor="t" bIns="45700" lIns="91425" spcFirstLastPara="1" rIns="91425" wrap="square" tIns="45700">
            <a:normAutofit lnSpcReduction="10000"/>
          </a:bodyPr>
          <a:lstStyle/>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map displays circles that return the number of launches in that area. Until we zoom to the location of a certain launch site and then we display the number of launches for that site only. When we select a circle in a launch site other markers are displayed in red to state failed launches and in green to display successful ones</a:t>
            </a:r>
            <a:endParaRPr sz="2800">
              <a:solidFill>
                <a:srgbClr val="292929"/>
              </a:solidFill>
              <a:latin typeface="Calibri"/>
              <a:ea typeface="Calibri"/>
              <a:cs typeface="Calibri"/>
              <a:sym typeface="Calibri"/>
            </a:endParaRPr>
          </a:p>
        </p:txBody>
      </p:sp>
      <p:sp>
        <p:nvSpPr>
          <p:cNvPr id="423" name="Google Shape;423;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Success/failed launches per site</a:t>
            </a:r>
            <a:endParaRPr/>
          </a:p>
        </p:txBody>
      </p:sp>
      <p:pic>
        <p:nvPicPr>
          <p:cNvPr id="424" name="Google Shape;424;p50"/>
          <p:cNvPicPr preferRelativeResize="0"/>
          <p:nvPr/>
        </p:nvPicPr>
        <p:blipFill>
          <a:blip r:embed="rId4">
            <a:alphaModFix/>
          </a:blip>
          <a:stretch>
            <a:fillRect/>
          </a:stretch>
        </p:blipFill>
        <p:spPr>
          <a:xfrm>
            <a:off x="2926313" y="1537599"/>
            <a:ext cx="6046413" cy="29117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8" name="Shape 428"/>
        <p:cNvGrpSpPr/>
        <p:nvPr/>
      </p:nvGrpSpPr>
      <p:grpSpPr>
        <a:xfrm>
          <a:off x="0" y="0"/>
          <a:ext cx="0" cy="0"/>
          <a:chOff x="0" y="0"/>
          <a:chExt cx="0" cy="0"/>
        </a:xfrm>
      </p:grpSpPr>
      <p:sp>
        <p:nvSpPr>
          <p:cNvPr id="429" name="Google Shape;429;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0" name="Google Shape;430;p51"/>
          <p:cNvSpPr txBox="1"/>
          <p:nvPr>
            <p:ph idx="1" type="body"/>
          </p:nvPr>
        </p:nvSpPr>
        <p:spPr>
          <a:xfrm>
            <a:off x="1797150" y="5544965"/>
            <a:ext cx="8597700" cy="7854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A line was drawn from a launch site in California to its closes railway</a:t>
            </a:r>
            <a:endParaRPr sz="2200">
              <a:solidFill>
                <a:srgbClr val="292929"/>
              </a:solidFill>
              <a:latin typeface="Arial"/>
              <a:ea typeface="Arial"/>
              <a:cs typeface="Arial"/>
              <a:sym typeface="Arial"/>
            </a:endParaRPr>
          </a:p>
        </p:txBody>
      </p:sp>
      <p:sp>
        <p:nvSpPr>
          <p:cNvPr id="431" name="Google Shape;431;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Distances between launch sites to its proximities</a:t>
            </a:r>
            <a:endParaRPr/>
          </a:p>
        </p:txBody>
      </p:sp>
      <p:pic>
        <p:nvPicPr>
          <p:cNvPr id="432" name="Google Shape;432;p51"/>
          <p:cNvPicPr preferRelativeResize="0"/>
          <p:nvPr/>
        </p:nvPicPr>
        <p:blipFill>
          <a:blip r:embed="rId4">
            <a:alphaModFix/>
          </a:blip>
          <a:stretch>
            <a:fillRect/>
          </a:stretch>
        </p:blipFill>
        <p:spPr>
          <a:xfrm>
            <a:off x="2653500" y="1392499"/>
            <a:ext cx="6885006" cy="384766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6" name="Shape 436"/>
        <p:cNvGrpSpPr/>
        <p:nvPr/>
      </p:nvGrpSpPr>
      <p:grpSpPr>
        <a:xfrm>
          <a:off x="0" y="0"/>
          <a:ext cx="0" cy="0"/>
          <a:chOff x="0" y="0"/>
          <a:chExt cx="0" cy="0"/>
        </a:xfrm>
      </p:grpSpPr>
      <p:sp>
        <p:nvSpPr>
          <p:cNvPr id="437" name="Google Shape;437;p5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1" name="Shape 441"/>
        <p:cNvGrpSpPr/>
        <p:nvPr/>
      </p:nvGrpSpPr>
      <p:grpSpPr>
        <a:xfrm>
          <a:off x="0" y="0"/>
          <a:ext cx="0" cy="0"/>
          <a:chOff x="0" y="0"/>
          <a:chExt cx="0" cy="0"/>
        </a:xfrm>
      </p:grpSpPr>
      <p:sp>
        <p:nvSpPr>
          <p:cNvPr id="442" name="Google Shape;442;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3" name="Google Shape;443;p53"/>
          <p:cNvSpPr txBox="1"/>
          <p:nvPr>
            <p:ph idx="1" type="body"/>
          </p:nvPr>
        </p:nvSpPr>
        <p:spPr>
          <a:xfrm>
            <a:off x="770000" y="4155499"/>
            <a:ext cx="9745500" cy="2021700"/>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lnSpc>
                <a:spcPct val="100000"/>
              </a:lnSpc>
              <a:spcBef>
                <a:spcPts val="0"/>
              </a:spcBef>
              <a:spcAft>
                <a:spcPts val="0"/>
              </a:spcAft>
              <a:buNone/>
            </a:pPr>
            <a:r>
              <a:t/>
            </a:r>
            <a:endParaRPr sz="2200">
              <a:solidFill>
                <a:srgbClr val="292929"/>
              </a:solidFill>
              <a:latin typeface="Arial"/>
              <a:ea typeface="Arial"/>
              <a:cs typeface="Arial"/>
              <a:sym typeface="Arial"/>
            </a:endParaRPr>
          </a:p>
          <a:p>
            <a:pPr indent="-393065" lvl="1" marL="914400" rtl="0" algn="l">
              <a:lnSpc>
                <a:spcPct val="90000"/>
              </a:lnSpc>
              <a:spcBef>
                <a:spcPts val="1000"/>
              </a:spcBef>
              <a:spcAft>
                <a:spcPts val="0"/>
              </a:spcAft>
              <a:buClr>
                <a:schemeClr val="dk1"/>
              </a:buClr>
              <a:buSzPct val="100000"/>
              <a:buFont typeface="Calibri"/>
              <a:buChar char="○"/>
            </a:pPr>
            <a:r>
              <a:rPr lang="en-US" sz="2800">
                <a:solidFill>
                  <a:schemeClr val="dk1"/>
                </a:solidFill>
                <a:latin typeface="Calibri"/>
                <a:ea typeface="Calibri"/>
                <a:cs typeface="Calibri"/>
                <a:sym typeface="Calibri"/>
              </a:rPr>
              <a:t>In this case </a:t>
            </a:r>
            <a:r>
              <a:rPr lang="en-US" sz="2800">
                <a:solidFill>
                  <a:schemeClr val="dk1"/>
                </a:solidFill>
                <a:latin typeface="Calibri"/>
                <a:ea typeface="Calibri"/>
                <a:cs typeface="Calibri"/>
                <a:sym typeface="Calibri"/>
              </a:rPr>
              <a:t>no particular launch site is selected: Percentage of successful launches in that site (vs other sites) is displayed</a:t>
            </a:r>
            <a:endParaRPr sz="2800">
              <a:solidFill>
                <a:schemeClr val="dk1"/>
              </a:solidFill>
              <a:latin typeface="Calibri"/>
              <a:ea typeface="Calibri"/>
              <a:cs typeface="Calibri"/>
              <a:sym typeface="Calibri"/>
            </a:endParaRPr>
          </a:p>
          <a:p>
            <a:pPr indent="-393065" lvl="1" marL="914400" rtl="0" algn="l">
              <a:lnSpc>
                <a:spcPct val="90000"/>
              </a:lnSpc>
              <a:spcBef>
                <a:spcPts val="0"/>
              </a:spcBef>
              <a:spcAft>
                <a:spcPts val="0"/>
              </a:spcAft>
              <a:buClr>
                <a:schemeClr val="dk1"/>
              </a:buClr>
              <a:buSzPct val="100000"/>
              <a:buFont typeface="Calibri"/>
              <a:buChar char="○"/>
            </a:pPr>
            <a:r>
              <a:rPr lang="en-US" sz="2800">
                <a:solidFill>
                  <a:schemeClr val="dk1"/>
                </a:solidFill>
                <a:latin typeface="Calibri"/>
                <a:ea typeface="Calibri"/>
                <a:cs typeface="Calibri"/>
                <a:sym typeface="Calibri"/>
              </a:rPr>
              <a:t>Allows us to analyse the chances of success in each launch site</a:t>
            </a:r>
            <a:endParaRPr sz="2200">
              <a:solidFill>
                <a:srgbClr val="292929"/>
              </a:solidFill>
            </a:endParaRPr>
          </a:p>
          <a:p>
            <a:pPr indent="-88900" lvl="0" marL="22860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p:txBody>
      </p:sp>
      <p:sp>
        <p:nvSpPr>
          <p:cNvPr id="444" name="Google Shape;444;p5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457200" rtl="0" algn="l">
              <a:lnSpc>
                <a:spcPct val="90000"/>
              </a:lnSpc>
              <a:spcBef>
                <a:spcPts val="1000"/>
              </a:spcBef>
              <a:spcAft>
                <a:spcPts val="0"/>
              </a:spcAft>
              <a:buNone/>
            </a:pPr>
            <a:r>
              <a:rPr lang="en-US" sz="2800">
                <a:solidFill>
                  <a:schemeClr val="dk1"/>
                </a:solidFill>
                <a:latin typeface="Calibri"/>
                <a:ea typeface="Calibri"/>
                <a:cs typeface="Calibri"/>
                <a:sym typeface="Calibri"/>
              </a:rPr>
              <a:t>Launch site vs success rate</a:t>
            </a:r>
            <a:endParaRPr/>
          </a:p>
        </p:txBody>
      </p:sp>
      <p:pic>
        <p:nvPicPr>
          <p:cNvPr id="445" name="Google Shape;445;p53"/>
          <p:cNvPicPr preferRelativeResize="0"/>
          <p:nvPr/>
        </p:nvPicPr>
        <p:blipFill>
          <a:blip r:embed="rId4">
            <a:alphaModFix/>
          </a:blip>
          <a:stretch>
            <a:fillRect/>
          </a:stretch>
        </p:blipFill>
        <p:spPr>
          <a:xfrm>
            <a:off x="2011413" y="1615874"/>
            <a:ext cx="8169177" cy="2763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18"/>
          <p:cNvSpPr txBox="1"/>
          <p:nvPr/>
        </p:nvSpPr>
        <p:spPr>
          <a:xfrm>
            <a:off x="769995" y="1573309"/>
            <a:ext cx="11233200" cy="4101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400"/>
              </a:spcBef>
              <a:spcAft>
                <a:spcPts val="0"/>
              </a:spcAft>
              <a:buNone/>
            </a:pPr>
            <a:r>
              <a:rPr lang="en-US" sz="2000">
                <a:solidFill>
                  <a:schemeClr val="dk1"/>
                </a:solidFill>
              </a:rPr>
              <a:t>SpaceX disrupted the space launch market by changing cost structures and operational paradigms. At the forefront of these savings is Space X ability to reuse the first stage of Falcon 9 rockets. </a:t>
            </a:r>
            <a:endParaRPr sz="2000">
              <a:solidFill>
                <a:schemeClr val="dk1"/>
              </a:solidFill>
            </a:endParaRPr>
          </a:p>
          <a:p>
            <a:pPr indent="0" lvl="0" marL="0" rtl="0" algn="l">
              <a:lnSpc>
                <a:spcPct val="90000"/>
              </a:lnSpc>
              <a:spcBef>
                <a:spcPts val="1400"/>
              </a:spcBef>
              <a:spcAft>
                <a:spcPts val="0"/>
              </a:spcAft>
              <a:buNone/>
            </a:pPr>
            <a:r>
              <a:rPr lang="en-US" sz="2000">
                <a:solidFill>
                  <a:schemeClr val="dk1"/>
                </a:solidFill>
              </a:rPr>
              <a:t>Therefore, predicting if a first stage will land successfully after launch would become a very competitive advantage that will helps us reduce costs.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9" name="Shape 449"/>
        <p:cNvGrpSpPr/>
        <p:nvPr/>
      </p:nvGrpSpPr>
      <p:grpSpPr>
        <a:xfrm>
          <a:off x="0" y="0"/>
          <a:ext cx="0" cy="0"/>
          <a:chOff x="0" y="0"/>
          <a:chExt cx="0" cy="0"/>
        </a:xfrm>
      </p:grpSpPr>
      <p:sp>
        <p:nvSpPr>
          <p:cNvPr id="450" name="Google Shape;450;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1" name="Google Shape;451;p54"/>
          <p:cNvSpPr txBox="1"/>
          <p:nvPr>
            <p:ph idx="1" type="body"/>
          </p:nvPr>
        </p:nvSpPr>
        <p:spPr>
          <a:xfrm>
            <a:off x="734025" y="4938366"/>
            <a:ext cx="10551600" cy="1238700"/>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In this case, a particular launch site was selected: Percentage of successful launches vs failures would is displayed</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Allows us to analyse the chances of success in each launch site</a:t>
            </a:r>
            <a:endParaRPr sz="2800">
              <a:solidFill>
                <a:schemeClr val="dk1"/>
              </a:solidFill>
              <a:latin typeface="Calibri"/>
              <a:ea typeface="Calibri"/>
              <a:cs typeface="Calibri"/>
              <a:sym typeface="Calibri"/>
            </a:endParaRPr>
          </a:p>
        </p:txBody>
      </p:sp>
      <p:sp>
        <p:nvSpPr>
          <p:cNvPr id="452" name="Google Shape;452;p5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Success vs Failure rate in a launch site</a:t>
            </a:r>
            <a:endParaRPr/>
          </a:p>
        </p:txBody>
      </p:sp>
      <p:pic>
        <p:nvPicPr>
          <p:cNvPr id="453" name="Google Shape;453;p54"/>
          <p:cNvPicPr preferRelativeResize="0"/>
          <p:nvPr/>
        </p:nvPicPr>
        <p:blipFill>
          <a:blip r:embed="rId4">
            <a:alphaModFix/>
          </a:blip>
          <a:stretch>
            <a:fillRect/>
          </a:stretch>
        </p:blipFill>
        <p:spPr>
          <a:xfrm>
            <a:off x="4475225" y="1374736"/>
            <a:ext cx="3105150" cy="3276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7" name="Shape 457"/>
        <p:cNvGrpSpPr/>
        <p:nvPr/>
      </p:nvGrpSpPr>
      <p:grpSpPr>
        <a:xfrm>
          <a:off x="0" y="0"/>
          <a:ext cx="0" cy="0"/>
          <a:chOff x="0" y="0"/>
          <a:chExt cx="0" cy="0"/>
        </a:xfrm>
      </p:grpSpPr>
      <p:sp>
        <p:nvSpPr>
          <p:cNvPr id="458" name="Google Shape;458;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9" name="Google Shape;459;p55"/>
          <p:cNvSpPr txBox="1"/>
          <p:nvPr>
            <p:ph idx="1" type="body"/>
          </p:nvPr>
        </p:nvSpPr>
        <p:spPr>
          <a:xfrm>
            <a:off x="770000" y="4593917"/>
            <a:ext cx="10414800" cy="1583100"/>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Dropdown allows to filter by launch site</a:t>
            </a:r>
            <a:endParaRPr sz="2200">
              <a:solidFill>
                <a:srgbClr val="292929"/>
              </a:solidFil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Slider allows to filter by payload mass</a:t>
            </a:r>
            <a:endParaRPr sz="2200">
              <a:solidFill>
                <a:srgbClr val="292929"/>
              </a:solidFil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The point color is the booster version</a:t>
            </a:r>
            <a:endParaRPr sz="2200">
              <a:solidFill>
                <a:srgbClr val="292929"/>
              </a:solidFil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Allows to explore the different outcomes depending on launch site, payload mass and booster version</a:t>
            </a:r>
            <a:endParaRPr sz="2200">
              <a:solidFill>
                <a:srgbClr val="292929"/>
              </a:solidFill>
              <a:latin typeface="Arial"/>
              <a:ea typeface="Arial"/>
              <a:cs typeface="Arial"/>
              <a:sym typeface="Arial"/>
            </a:endParaRPr>
          </a:p>
        </p:txBody>
      </p:sp>
      <p:sp>
        <p:nvSpPr>
          <p:cNvPr id="460" name="Google Shape;460;p5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Payload vs Launch Outcome</a:t>
            </a:r>
            <a:endParaRPr/>
          </a:p>
        </p:txBody>
      </p:sp>
      <p:pic>
        <p:nvPicPr>
          <p:cNvPr id="461" name="Google Shape;461;p55"/>
          <p:cNvPicPr preferRelativeResize="0"/>
          <p:nvPr/>
        </p:nvPicPr>
        <p:blipFill>
          <a:blip r:embed="rId4">
            <a:alphaModFix/>
          </a:blip>
          <a:stretch>
            <a:fillRect/>
          </a:stretch>
        </p:blipFill>
        <p:spPr>
          <a:xfrm>
            <a:off x="152400" y="1741149"/>
            <a:ext cx="11887200" cy="248786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5" name="Shape 465"/>
        <p:cNvGrpSpPr/>
        <p:nvPr/>
      </p:nvGrpSpPr>
      <p:grpSpPr>
        <a:xfrm>
          <a:off x="0" y="0"/>
          <a:ext cx="0" cy="0"/>
          <a:chOff x="0" y="0"/>
          <a:chExt cx="0" cy="0"/>
        </a:xfrm>
      </p:grpSpPr>
      <p:sp>
        <p:nvSpPr>
          <p:cNvPr id="466" name="Google Shape;466;p56"/>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0" name="Shape 470"/>
        <p:cNvGrpSpPr/>
        <p:nvPr/>
      </p:nvGrpSpPr>
      <p:grpSpPr>
        <a:xfrm>
          <a:off x="0" y="0"/>
          <a:ext cx="0" cy="0"/>
          <a:chOff x="0" y="0"/>
          <a:chExt cx="0" cy="0"/>
        </a:xfrm>
      </p:grpSpPr>
      <p:sp>
        <p:nvSpPr>
          <p:cNvPr id="471" name="Google Shape;471;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2" name="Google Shape;472;p57"/>
          <p:cNvSpPr txBox="1"/>
          <p:nvPr>
            <p:ph idx="1" type="body"/>
          </p:nvPr>
        </p:nvSpPr>
        <p:spPr>
          <a:xfrm>
            <a:off x="1281150" y="5263336"/>
            <a:ext cx="9629700" cy="1256400"/>
          </a:xfrm>
          <a:prstGeom prst="rect">
            <a:avLst/>
          </a:prstGeom>
          <a:noFill/>
          <a:ln>
            <a:noFill/>
          </a:ln>
        </p:spPr>
        <p:txBody>
          <a:bodyPr anchorCtr="0" anchor="t" bIns="45700" lIns="91425" spcFirstLastPara="1" rIns="91425" wrap="square" tIns="45700">
            <a:normAutofit/>
          </a:bodyPr>
          <a:lstStyle/>
          <a:p>
            <a:pPr indent="0" lvl="0" marL="1397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All 4 models have the same accuracy score</a:t>
            </a:r>
            <a:endParaRPr/>
          </a:p>
        </p:txBody>
      </p:sp>
      <p:sp>
        <p:nvSpPr>
          <p:cNvPr id="473" name="Google Shape;473;p5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74" name="Google Shape;474;p57"/>
          <p:cNvPicPr preferRelativeResize="0"/>
          <p:nvPr/>
        </p:nvPicPr>
        <p:blipFill>
          <a:blip r:embed="rId4">
            <a:alphaModFix/>
          </a:blip>
          <a:stretch>
            <a:fillRect/>
          </a:stretch>
        </p:blipFill>
        <p:spPr>
          <a:xfrm>
            <a:off x="3572373" y="1549075"/>
            <a:ext cx="5047250" cy="3984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8" name="Shape 478"/>
        <p:cNvGrpSpPr/>
        <p:nvPr/>
      </p:nvGrpSpPr>
      <p:grpSpPr>
        <a:xfrm>
          <a:off x="0" y="0"/>
          <a:ext cx="0" cy="0"/>
          <a:chOff x="0" y="0"/>
          <a:chExt cx="0" cy="0"/>
        </a:xfrm>
      </p:grpSpPr>
      <p:sp>
        <p:nvSpPr>
          <p:cNvPr id="479" name="Google Shape;479;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0" name="Google Shape;480;p58"/>
          <p:cNvSpPr txBox="1"/>
          <p:nvPr>
            <p:ph idx="1" type="body"/>
          </p:nvPr>
        </p:nvSpPr>
        <p:spPr>
          <a:xfrm>
            <a:off x="1552875" y="5094966"/>
            <a:ext cx="9477900" cy="1024500"/>
          </a:xfrm>
          <a:prstGeom prst="rect">
            <a:avLst/>
          </a:prstGeom>
          <a:noFill/>
          <a:ln>
            <a:noFill/>
          </a:ln>
        </p:spPr>
        <p:txBody>
          <a:bodyPr anchorCtr="0" anchor="t" bIns="45700" lIns="91425" spcFirstLastPara="1" rIns="91425" wrap="square" tIns="45700">
            <a:normAutofit fontScale="85000"/>
          </a:bodyPr>
          <a:lstStyle/>
          <a:p>
            <a:pPr indent="-207645"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rPr>
              <a:t>For all 4 models the performance and the confusion matrix are the same. We predict landings correctly but sometimes we predict launches where the first stage did not land properly as it had landed properly. We are a little biased to return false positives</a:t>
            </a:r>
            <a:endParaRPr/>
          </a:p>
        </p:txBody>
      </p:sp>
      <p:sp>
        <p:nvSpPr>
          <p:cNvPr id="481" name="Google Shape;481;p5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82" name="Google Shape;482;p58"/>
          <p:cNvPicPr preferRelativeResize="0"/>
          <p:nvPr/>
        </p:nvPicPr>
        <p:blipFill>
          <a:blip r:embed="rId4">
            <a:alphaModFix/>
          </a:blip>
          <a:stretch>
            <a:fillRect/>
          </a:stretch>
        </p:blipFill>
        <p:spPr>
          <a:xfrm>
            <a:off x="1071875" y="1842912"/>
            <a:ext cx="2501151" cy="2085550"/>
          </a:xfrm>
          <a:prstGeom prst="rect">
            <a:avLst/>
          </a:prstGeom>
          <a:noFill/>
          <a:ln>
            <a:noFill/>
          </a:ln>
        </p:spPr>
      </p:pic>
      <p:pic>
        <p:nvPicPr>
          <p:cNvPr id="483" name="Google Shape;483;p58"/>
          <p:cNvPicPr preferRelativeResize="0"/>
          <p:nvPr/>
        </p:nvPicPr>
        <p:blipFill>
          <a:blip r:embed="rId5">
            <a:alphaModFix/>
          </a:blip>
          <a:stretch>
            <a:fillRect/>
          </a:stretch>
        </p:blipFill>
        <p:spPr>
          <a:xfrm>
            <a:off x="3573025" y="1842899"/>
            <a:ext cx="2301291" cy="2085550"/>
          </a:xfrm>
          <a:prstGeom prst="rect">
            <a:avLst/>
          </a:prstGeom>
          <a:noFill/>
          <a:ln>
            <a:noFill/>
          </a:ln>
        </p:spPr>
      </p:pic>
      <p:pic>
        <p:nvPicPr>
          <p:cNvPr id="484" name="Google Shape;484;p58"/>
          <p:cNvPicPr preferRelativeResize="0"/>
          <p:nvPr/>
        </p:nvPicPr>
        <p:blipFill>
          <a:blip r:embed="rId6">
            <a:alphaModFix/>
          </a:blip>
          <a:stretch>
            <a:fillRect/>
          </a:stretch>
        </p:blipFill>
        <p:spPr>
          <a:xfrm>
            <a:off x="5874325" y="1820717"/>
            <a:ext cx="2501150" cy="2129920"/>
          </a:xfrm>
          <a:prstGeom prst="rect">
            <a:avLst/>
          </a:prstGeom>
          <a:noFill/>
          <a:ln>
            <a:noFill/>
          </a:ln>
        </p:spPr>
      </p:pic>
      <p:pic>
        <p:nvPicPr>
          <p:cNvPr id="485" name="Google Shape;485;p58"/>
          <p:cNvPicPr preferRelativeResize="0"/>
          <p:nvPr/>
        </p:nvPicPr>
        <p:blipFill>
          <a:blip r:embed="rId7">
            <a:alphaModFix/>
          </a:blip>
          <a:stretch>
            <a:fillRect/>
          </a:stretch>
        </p:blipFill>
        <p:spPr>
          <a:xfrm>
            <a:off x="8464250" y="1842900"/>
            <a:ext cx="2409820" cy="20855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9" name="Shape 489"/>
        <p:cNvGrpSpPr/>
        <p:nvPr/>
      </p:nvGrpSpPr>
      <p:grpSpPr>
        <a:xfrm>
          <a:off x="0" y="0"/>
          <a:ext cx="0" cy="0"/>
          <a:chOff x="0" y="0"/>
          <a:chExt cx="0" cy="0"/>
        </a:xfrm>
      </p:grpSpPr>
      <p:sp>
        <p:nvSpPr>
          <p:cNvPr id="490" name="Google Shape;490;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1" name="Google Shape;491;p59"/>
          <p:cNvSpPr txBox="1"/>
          <p:nvPr>
            <p:ph idx="1" type="body"/>
          </p:nvPr>
        </p:nvSpPr>
        <p:spPr>
          <a:xfrm>
            <a:off x="770000" y="1875050"/>
            <a:ext cx="10688100" cy="3861900"/>
          </a:xfrm>
          <a:prstGeom prst="rect">
            <a:avLst/>
          </a:prstGeom>
          <a:noFill/>
          <a:ln>
            <a:noFill/>
          </a:ln>
        </p:spPr>
        <p:txBody>
          <a:bodyPr anchorCtr="0" anchor="t" bIns="45700" lIns="91425" spcFirstLastPara="1" rIns="91425" wrap="square" tIns="45700">
            <a:normAutofit fontScale="92500" lnSpcReduction="10000"/>
          </a:bodyPr>
          <a:lstStyle/>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All 4 models perform similarly to the point </a:t>
            </a:r>
            <a:r>
              <a:rPr lang="en-US" sz="2200">
                <a:solidFill>
                  <a:srgbClr val="292929"/>
                </a:solidFill>
              </a:rPr>
              <a:t>where</a:t>
            </a:r>
            <a:r>
              <a:rPr lang="en-US" sz="2200">
                <a:solidFill>
                  <a:srgbClr val="292929"/>
                </a:solidFill>
              </a:rPr>
              <a:t> their confusion matrixes are the same.</a:t>
            </a:r>
            <a:endParaRPr sz="2200">
              <a:solidFill>
                <a:srgbClr val="292929"/>
              </a:solidFill>
            </a:endParaRPr>
          </a:p>
          <a:p>
            <a:pPr indent="-218122" lvl="0" marL="228600" marR="0" rtl="0" algn="l">
              <a:lnSpc>
                <a:spcPct val="100000"/>
              </a:lnSpc>
              <a:spcBef>
                <a:spcPts val="1400"/>
              </a:spcBef>
              <a:spcAft>
                <a:spcPts val="0"/>
              </a:spcAft>
              <a:buClr>
                <a:srgbClr val="292929"/>
              </a:buClr>
              <a:buSzPct val="100000"/>
              <a:buChar char="•"/>
            </a:pPr>
            <a:r>
              <a:rPr lang="en-US" sz="2200">
                <a:solidFill>
                  <a:srgbClr val="292929"/>
                </a:solidFill>
              </a:rPr>
              <a:t>These models tend to predict successful launches with 100% accuracy, however they sometimes predict and successful launches instances where the first stage will not land properly</a:t>
            </a:r>
            <a:endParaRPr sz="2200">
              <a:solidFill>
                <a:srgbClr val="292929"/>
              </a:solidFill>
            </a:endParaRPr>
          </a:p>
          <a:p>
            <a:pPr indent="-218122" lvl="0" marL="228600" marR="0" rtl="0" algn="l">
              <a:lnSpc>
                <a:spcPct val="100000"/>
              </a:lnSpc>
              <a:spcBef>
                <a:spcPts val="1400"/>
              </a:spcBef>
              <a:spcAft>
                <a:spcPts val="0"/>
              </a:spcAft>
              <a:buClr>
                <a:srgbClr val="292929"/>
              </a:buClr>
              <a:buSzPct val="100000"/>
              <a:buChar char="•"/>
            </a:pPr>
            <a:r>
              <a:rPr lang="en-US" sz="2200">
                <a:solidFill>
                  <a:srgbClr val="292929"/>
                </a:solidFill>
              </a:rPr>
              <a:t>So we will be a little biased towards thinking launches will end with the first stage landing. Not allowing us to predict some cases where we will lose the first launch and therefore not being able to </a:t>
            </a:r>
            <a:r>
              <a:rPr lang="en-US" sz="2200">
                <a:solidFill>
                  <a:srgbClr val="292929"/>
                </a:solidFill>
              </a:rPr>
              <a:t>avoid</a:t>
            </a:r>
            <a:r>
              <a:rPr lang="en-US" sz="2200">
                <a:solidFill>
                  <a:srgbClr val="292929"/>
                </a:solidFill>
              </a:rPr>
              <a:t> it</a:t>
            </a:r>
            <a:endParaRPr sz="2200">
              <a:solidFill>
                <a:srgbClr val="292929"/>
              </a:solidFill>
            </a:endParaRPr>
          </a:p>
          <a:p>
            <a:pPr indent="-218122" lvl="0" marL="228600" marR="0" rtl="0" algn="l">
              <a:lnSpc>
                <a:spcPct val="100000"/>
              </a:lnSpc>
              <a:spcBef>
                <a:spcPts val="1400"/>
              </a:spcBef>
              <a:spcAft>
                <a:spcPts val="0"/>
              </a:spcAft>
              <a:buClr>
                <a:srgbClr val="292929"/>
              </a:buClr>
              <a:buSzPct val="100000"/>
              <a:buChar char="•"/>
            </a:pPr>
            <a:r>
              <a:rPr lang="en-US" sz="2200">
                <a:solidFill>
                  <a:srgbClr val="292929"/>
                </a:solidFill>
              </a:rPr>
              <a:t>As time passes, success rates for launches increase</a:t>
            </a:r>
            <a:endParaRPr sz="2200">
              <a:solidFill>
                <a:srgbClr val="292929"/>
              </a:solidFill>
            </a:endParaRPr>
          </a:p>
          <a:p>
            <a:pPr indent="-218122" lvl="0" marL="228600" marR="0" rtl="0" algn="l">
              <a:lnSpc>
                <a:spcPct val="100000"/>
              </a:lnSpc>
              <a:spcBef>
                <a:spcPts val="1400"/>
              </a:spcBef>
              <a:spcAft>
                <a:spcPts val="0"/>
              </a:spcAft>
              <a:buClr>
                <a:srgbClr val="292929"/>
              </a:buClr>
              <a:buSzPct val="100000"/>
              <a:buChar char="•"/>
            </a:pPr>
            <a:r>
              <a:rPr lang="en-US" sz="2200">
                <a:solidFill>
                  <a:srgbClr val="292929"/>
                </a:solidFill>
              </a:rPr>
              <a:t>Orbits ES-L1, GEO, HEO, SSO have the highest success rate</a:t>
            </a:r>
            <a:endParaRPr sz="2200">
              <a:solidFill>
                <a:srgbClr val="292929"/>
              </a:solidFill>
            </a:endParaRPr>
          </a:p>
          <a:p>
            <a:pPr indent="-218122" lvl="0" marL="228600" marR="0" rtl="0" algn="l">
              <a:lnSpc>
                <a:spcPct val="100000"/>
              </a:lnSpc>
              <a:spcBef>
                <a:spcPts val="1400"/>
              </a:spcBef>
              <a:spcAft>
                <a:spcPts val="0"/>
              </a:spcAft>
              <a:buClr>
                <a:srgbClr val="292929"/>
              </a:buClr>
              <a:buSzPct val="100000"/>
              <a:buChar char="•"/>
            </a:pPr>
            <a:r>
              <a:rPr lang="en-US" sz="2200">
                <a:solidFill>
                  <a:srgbClr val="292929"/>
                </a:solidFill>
              </a:rPr>
              <a:t>For heavy payloads the successful landing rate is higher for Polar, LEO and ISS.</a:t>
            </a:r>
            <a:endParaRPr sz="2200">
              <a:solidFill>
                <a:srgbClr val="292929"/>
              </a:solidFill>
            </a:endParaRPr>
          </a:p>
        </p:txBody>
      </p:sp>
      <p:sp>
        <p:nvSpPr>
          <p:cNvPr id="492" name="Google Shape;492;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7" name="Shape 497"/>
        <p:cNvGrpSpPr/>
        <p:nvPr/>
      </p:nvGrpSpPr>
      <p:grpSpPr>
        <a:xfrm>
          <a:off x="0" y="0"/>
          <a:ext cx="0" cy="0"/>
          <a:chOff x="0" y="0"/>
          <a:chExt cx="0" cy="0"/>
        </a:xfrm>
      </p:grpSpPr>
      <p:sp>
        <p:nvSpPr>
          <p:cNvPr id="498" name="Google Shape;498;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9" name="Google Shape;499;p6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pic>
        <p:nvPicPr>
          <p:cNvPr id="500" name="Google Shape;500;p60"/>
          <p:cNvPicPr preferRelativeResize="0"/>
          <p:nvPr/>
        </p:nvPicPr>
        <p:blipFill>
          <a:blip r:embed="rId4">
            <a:alphaModFix/>
          </a:blip>
          <a:stretch>
            <a:fillRect/>
          </a:stretch>
        </p:blipFill>
        <p:spPr>
          <a:xfrm>
            <a:off x="990000" y="1674350"/>
            <a:ext cx="4961051" cy="1070513"/>
          </a:xfrm>
          <a:prstGeom prst="rect">
            <a:avLst/>
          </a:prstGeom>
          <a:noFill/>
          <a:ln>
            <a:noFill/>
          </a:ln>
        </p:spPr>
      </p:pic>
      <p:pic>
        <p:nvPicPr>
          <p:cNvPr id="501" name="Google Shape;501;p60"/>
          <p:cNvPicPr preferRelativeResize="0"/>
          <p:nvPr/>
        </p:nvPicPr>
        <p:blipFill>
          <a:blip r:embed="rId5">
            <a:alphaModFix/>
          </a:blip>
          <a:stretch>
            <a:fillRect/>
          </a:stretch>
        </p:blipFill>
        <p:spPr>
          <a:xfrm>
            <a:off x="990000" y="2981100"/>
            <a:ext cx="3694725" cy="1864850"/>
          </a:xfrm>
          <a:prstGeom prst="rect">
            <a:avLst/>
          </a:prstGeom>
          <a:noFill/>
          <a:ln>
            <a:noFill/>
          </a:ln>
        </p:spPr>
      </p:pic>
      <p:pic>
        <p:nvPicPr>
          <p:cNvPr id="502" name="Google Shape;502;p60"/>
          <p:cNvPicPr preferRelativeResize="0"/>
          <p:nvPr/>
        </p:nvPicPr>
        <p:blipFill>
          <a:blip r:embed="rId6">
            <a:alphaModFix/>
          </a:blip>
          <a:stretch>
            <a:fillRect/>
          </a:stretch>
        </p:blipFill>
        <p:spPr>
          <a:xfrm>
            <a:off x="990001" y="5220397"/>
            <a:ext cx="7890350" cy="898975"/>
          </a:xfrm>
          <a:prstGeom prst="rect">
            <a:avLst/>
          </a:prstGeom>
          <a:noFill/>
          <a:ln>
            <a:noFill/>
          </a:ln>
        </p:spPr>
      </p:pic>
      <p:pic>
        <p:nvPicPr>
          <p:cNvPr id="503" name="Google Shape;503;p60"/>
          <p:cNvPicPr preferRelativeResize="0"/>
          <p:nvPr/>
        </p:nvPicPr>
        <p:blipFill>
          <a:blip r:embed="rId7">
            <a:alphaModFix/>
          </a:blip>
          <a:stretch>
            <a:fillRect/>
          </a:stretch>
        </p:blipFill>
        <p:spPr>
          <a:xfrm>
            <a:off x="6096000" y="2981099"/>
            <a:ext cx="4755726" cy="2100300"/>
          </a:xfrm>
          <a:prstGeom prst="rect">
            <a:avLst/>
          </a:prstGeom>
          <a:noFill/>
          <a:ln>
            <a:noFill/>
          </a:ln>
        </p:spPr>
      </p:pic>
      <p:sp>
        <p:nvSpPr>
          <p:cNvPr id="504" name="Google Shape;504;p60"/>
          <p:cNvSpPr txBox="1"/>
          <p:nvPr/>
        </p:nvSpPr>
        <p:spPr>
          <a:xfrm>
            <a:off x="1130475" y="1247925"/>
            <a:ext cx="4820700" cy="3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t>Best parameters for each model</a:t>
            </a:r>
            <a:endParaRPr b="1" sz="16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8" name="Shape 508"/>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19"/>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
        <p:nvSpPr>
          <p:cNvPr id="123" name="Google Shape;123;p20"/>
          <p:cNvSpPr txBox="1"/>
          <p:nvPr/>
        </p:nvSpPr>
        <p:spPr>
          <a:xfrm>
            <a:off x="472850" y="1361600"/>
            <a:ext cx="11335800" cy="521190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Data was collected from multiple open-access sources: the SpaceX REST API and Wikipedia. A dataset was compiled which provides information on launch dates, launch sites, payload characteristics, booster versions, reuse status, orbit types, and landing outcomes.</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All rows with missing data were removed and one hot encoding was applied to non-numerical fields.</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How to build, tune, evaluate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21"/>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2200">
                <a:solidFill>
                  <a:srgbClr val="292929"/>
                </a:solidFill>
              </a:rPr>
              <a:t>We used two different sources:</a:t>
            </a:r>
            <a:br>
              <a:rPr lang="en-US" sz="2200">
                <a:solidFill>
                  <a:srgbClr val="292929"/>
                </a:solidFill>
              </a:rPr>
            </a:br>
            <a:endParaRPr sz="2200">
              <a:solidFill>
                <a:srgbClr val="292929"/>
              </a:solidFill>
            </a:endParaRPr>
          </a:p>
          <a:p>
            <a:pPr indent="-368300" lvl="0" marL="457200" marR="0" rtl="0" algn="just">
              <a:lnSpc>
                <a:spcPct val="100000"/>
              </a:lnSpc>
              <a:spcBef>
                <a:spcPts val="0"/>
              </a:spcBef>
              <a:spcAft>
                <a:spcPts val="0"/>
              </a:spcAft>
              <a:buClr>
                <a:srgbClr val="292929"/>
              </a:buClr>
              <a:buSzPts val="2200"/>
              <a:buFont typeface="Arial"/>
              <a:buChar char="•"/>
            </a:pPr>
            <a:r>
              <a:rPr lang="en-US" sz="2200">
                <a:solidFill>
                  <a:srgbClr val="292929"/>
                </a:solidFill>
              </a:rPr>
              <a:t>Space X REST API: Historical information about Space X Falcon 9 launches</a:t>
            </a:r>
            <a:r>
              <a:rPr b="0" i="0" lang="en-US" sz="2200" u="none" cap="none" strike="noStrike">
                <a:solidFill>
                  <a:srgbClr val="292929"/>
                </a:solidFill>
                <a:latin typeface="Arial"/>
                <a:ea typeface="Arial"/>
                <a:cs typeface="Arial"/>
                <a:sym typeface="Arial"/>
              </a:rPr>
              <a:t> </a:t>
            </a:r>
            <a:r>
              <a:rPr lang="en-US" sz="2200">
                <a:solidFill>
                  <a:srgbClr val="292929"/>
                </a:solidFill>
              </a:rPr>
              <a:t>including coordinates of launch, payload, orbit…</a:t>
            </a:r>
            <a:endParaRPr sz="2200">
              <a:solidFill>
                <a:srgbClr val="292929"/>
              </a:solidFill>
            </a:endParaRPr>
          </a:p>
          <a:p>
            <a:pPr indent="0" lvl="0" marL="457200" marR="0" rtl="0" algn="just">
              <a:lnSpc>
                <a:spcPct val="100000"/>
              </a:lnSpc>
              <a:spcBef>
                <a:spcPts val="0"/>
              </a:spcBef>
              <a:spcAft>
                <a:spcPts val="0"/>
              </a:spcAft>
              <a:buNone/>
            </a:pPr>
            <a:r>
              <a:t/>
            </a:r>
            <a:endParaRPr sz="2200">
              <a:solidFill>
                <a:srgbClr val="292929"/>
              </a:solidFill>
            </a:endParaRPr>
          </a:p>
          <a:p>
            <a:pPr indent="-368300" lvl="0" marL="457200" marR="0" rtl="0" algn="just">
              <a:lnSpc>
                <a:spcPct val="100000"/>
              </a:lnSpc>
              <a:spcBef>
                <a:spcPts val="0"/>
              </a:spcBef>
              <a:spcAft>
                <a:spcPts val="0"/>
              </a:spcAft>
              <a:buClr>
                <a:srgbClr val="292929"/>
              </a:buClr>
              <a:buSzPts val="2200"/>
              <a:buFont typeface="Arial"/>
              <a:buChar char="•"/>
            </a:pPr>
            <a:r>
              <a:rPr lang="en-US" sz="2200">
                <a:solidFill>
                  <a:srgbClr val="292929"/>
                </a:solidFill>
              </a:rPr>
              <a:t>Wikpedia: Web scraping to collect Falcon 9 historical launch records</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30" name="Google Shape;130;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sp>
        <p:nvSpPr>
          <p:cNvPr id="137" name="Google Shape;137;p22"/>
          <p:cNvSpPr txBox="1"/>
          <p:nvPr/>
        </p:nvSpPr>
        <p:spPr>
          <a:xfrm>
            <a:off x="1484150" y="1305850"/>
            <a:ext cx="4037700" cy="401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b="1" lang="en-US"/>
              <a:t>Request to API</a:t>
            </a:r>
            <a:endParaRPr b="1"/>
          </a:p>
        </p:txBody>
      </p:sp>
      <p:pic>
        <p:nvPicPr>
          <p:cNvPr id="138" name="Google Shape;138;p22"/>
          <p:cNvPicPr preferRelativeResize="0"/>
          <p:nvPr/>
        </p:nvPicPr>
        <p:blipFill>
          <a:blip r:embed="rId4">
            <a:alphaModFix/>
          </a:blip>
          <a:stretch>
            <a:fillRect/>
          </a:stretch>
        </p:blipFill>
        <p:spPr>
          <a:xfrm>
            <a:off x="706173" y="1707548"/>
            <a:ext cx="5271477" cy="1159725"/>
          </a:xfrm>
          <a:prstGeom prst="rect">
            <a:avLst/>
          </a:prstGeom>
          <a:noFill/>
          <a:ln>
            <a:noFill/>
          </a:ln>
        </p:spPr>
      </p:pic>
      <p:cxnSp>
        <p:nvCxnSpPr>
          <p:cNvPr id="139" name="Google Shape;139;p22"/>
          <p:cNvCxnSpPr>
            <a:stCxn id="138" idx="2"/>
            <a:endCxn id="140" idx="1"/>
          </p:cNvCxnSpPr>
          <p:nvPr/>
        </p:nvCxnSpPr>
        <p:spPr>
          <a:xfrm>
            <a:off x="3341911" y="2867273"/>
            <a:ext cx="2754000" cy="96900"/>
          </a:xfrm>
          <a:prstGeom prst="straightConnector1">
            <a:avLst/>
          </a:prstGeom>
          <a:noFill/>
          <a:ln cap="flat" cmpd="sng" w="9525">
            <a:solidFill>
              <a:schemeClr val="dk2"/>
            </a:solidFill>
            <a:prstDash val="solid"/>
            <a:round/>
            <a:headEnd len="med" w="med" type="none"/>
            <a:tailEnd len="med" w="med" type="triangle"/>
          </a:ln>
        </p:spPr>
      </p:cxnSp>
      <p:sp>
        <p:nvSpPr>
          <p:cNvPr id="141" name="Google Shape;141;p22"/>
          <p:cNvSpPr txBox="1"/>
          <p:nvPr/>
        </p:nvSpPr>
        <p:spPr>
          <a:xfrm>
            <a:off x="6096000" y="2126263"/>
            <a:ext cx="40377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2. Conversion to JSON</a:t>
            </a:r>
            <a:endParaRPr b="1"/>
          </a:p>
        </p:txBody>
      </p:sp>
      <p:pic>
        <p:nvPicPr>
          <p:cNvPr id="140" name="Google Shape;140;p22"/>
          <p:cNvPicPr preferRelativeResize="0"/>
          <p:nvPr/>
        </p:nvPicPr>
        <p:blipFill>
          <a:blip r:embed="rId5">
            <a:alphaModFix/>
          </a:blip>
          <a:stretch>
            <a:fillRect/>
          </a:stretch>
        </p:blipFill>
        <p:spPr>
          <a:xfrm>
            <a:off x="6096000" y="2522075"/>
            <a:ext cx="5271475" cy="883901"/>
          </a:xfrm>
          <a:prstGeom prst="rect">
            <a:avLst/>
          </a:prstGeom>
          <a:noFill/>
          <a:ln>
            <a:noFill/>
          </a:ln>
        </p:spPr>
      </p:pic>
      <p:cxnSp>
        <p:nvCxnSpPr>
          <p:cNvPr id="142" name="Google Shape;142;p22"/>
          <p:cNvCxnSpPr>
            <a:stCxn id="140" idx="1"/>
          </p:cNvCxnSpPr>
          <p:nvPr/>
        </p:nvCxnSpPr>
        <p:spPr>
          <a:xfrm flipH="1">
            <a:off x="3385200" y="2964026"/>
            <a:ext cx="2710800" cy="377400"/>
          </a:xfrm>
          <a:prstGeom prst="straightConnector1">
            <a:avLst/>
          </a:prstGeom>
          <a:noFill/>
          <a:ln cap="flat" cmpd="sng" w="9525">
            <a:solidFill>
              <a:schemeClr val="dk2"/>
            </a:solidFill>
            <a:prstDash val="solid"/>
            <a:round/>
            <a:headEnd len="med" w="med" type="none"/>
            <a:tailEnd len="med" w="med" type="triangle"/>
          </a:ln>
        </p:spPr>
      </p:cxnSp>
      <p:sp>
        <p:nvSpPr>
          <p:cNvPr id="143" name="Google Shape;143;p22"/>
          <p:cNvSpPr txBox="1"/>
          <p:nvPr/>
        </p:nvSpPr>
        <p:spPr>
          <a:xfrm>
            <a:off x="1323071" y="3405963"/>
            <a:ext cx="40377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3. Apply custom functions to format data</a:t>
            </a:r>
            <a:endParaRPr b="1"/>
          </a:p>
        </p:txBody>
      </p:sp>
      <p:pic>
        <p:nvPicPr>
          <p:cNvPr id="144" name="Google Shape;144;p22"/>
          <p:cNvPicPr preferRelativeResize="0"/>
          <p:nvPr/>
        </p:nvPicPr>
        <p:blipFill>
          <a:blip r:embed="rId6">
            <a:alphaModFix/>
          </a:blip>
          <a:stretch>
            <a:fillRect/>
          </a:stretch>
        </p:blipFill>
        <p:spPr>
          <a:xfrm>
            <a:off x="1323072" y="3725222"/>
            <a:ext cx="3885300" cy="1863211"/>
          </a:xfrm>
          <a:prstGeom prst="rect">
            <a:avLst/>
          </a:prstGeom>
          <a:noFill/>
          <a:ln>
            <a:noFill/>
          </a:ln>
        </p:spPr>
      </p:pic>
      <p:cxnSp>
        <p:nvCxnSpPr>
          <p:cNvPr id="145" name="Google Shape;145;p22"/>
          <p:cNvCxnSpPr/>
          <p:nvPr/>
        </p:nvCxnSpPr>
        <p:spPr>
          <a:xfrm>
            <a:off x="5307900" y="3858025"/>
            <a:ext cx="1863300" cy="47100"/>
          </a:xfrm>
          <a:prstGeom prst="straightConnector1">
            <a:avLst/>
          </a:prstGeom>
          <a:noFill/>
          <a:ln cap="flat" cmpd="sng" w="9525">
            <a:solidFill>
              <a:schemeClr val="dk2"/>
            </a:solidFill>
            <a:prstDash val="solid"/>
            <a:round/>
            <a:headEnd len="med" w="med" type="none"/>
            <a:tailEnd len="med" w="med" type="triangle"/>
          </a:ln>
        </p:spPr>
      </p:cxnSp>
      <p:sp>
        <p:nvSpPr>
          <p:cNvPr id="146" name="Google Shape;146;p22"/>
          <p:cNvSpPr txBox="1"/>
          <p:nvPr/>
        </p:nvSpPr>
        <p:spPr>
          <a:xfrm>
            <a:off x="6532846" y="3905113"/>
            <a:ext cx="40377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4. Build dataframe with new dataset</a:t>
            </a:r>
            <a:endParaRPr b="1"/>
          </a:p>
        </p:txBody>
      </p:sp>
      <p:pic>
        <p:nvPicPr>
          <p:cNvPr id="147" name="Google Shape;147;p22"/>
          <p:cNvPicPr preferRelativeResize="0"/>
          <p:nvPr/>
        </p:nvPicPr>
        <p:blipFill>
          <a:blip r:embed="rId7">
            <a:alphaModFix/>
          </a:blip>
          <a:stretch>
            <a:fillRect/>
          </a:stretch>
        </p:blipFill>
        <p:spPr>
          <a:xfrm>
            <a:off x="6532849" y="4306822"/>
            <a:ext cx="4037700" cy="1049047"/>
          </a:xfrm>
          <a:prstGeom prst="rect">
            <a:avLst/>
          </a:prstGeom>
          <a:noFill/>
          <a:ln>
            <a:noFill/>
          </a:ln>
        </p:spPr>
      </p:pic>
      <p:cxnSp>
        <p:nvCxnSpPr>
          <p:cNvPr id="148" name="Google Shape;148;p22"/>
          <p:cNvCxnSpPr>
            <a:stCxn id="147" idx="1"/>
          </p:cNvCxnSpPr>
          <p:nvPr/>
        </p:nvCxnSpPr>
        <p:spPr>
          <a:xfrm flipH="1">
            <a:off x="4853749" y="4831346"/>
            <a:ext cx="1679100" cy="984000"/>
          </a:xfrm>
          <a:prstGeom prst="straightConnector1">
            <a:avLst/>
          </a:prstGeom>
          <a:noFill/>
          <a:ln cap="flat" cmpd="sng" w="9525">
            <a:solidFill>
              <a:schemeClr val="dk2"/>
            </a:solidFill>
            <a:prstDash val="solid"/>
            <a:round/>
            <a:headEnd len="med" w="med" type="none"/>
            <a:tailEnd len="med" w="med" type="triangle"/>
          </a:ln>
        </p:spPr>
      </p:cxnSp>
      <p:sp>
        <p:nvSpPr>
          <p:cNvPr id="149" name="Google Shape;149;p22"/>
          <p:cNvSpPr txBox="1"/>
          <p:nvPr/>
        </p:nvSpPr>
        <p:spPr>
          <a:xfrm>
            <a:off x="2833496" y="5757563"/>
            <a:ext cx="40377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5. Save dataset as text file</a:t>
            </a:r>
            <a:endParaRPr b="1"/>
          </a:p>
        </p:txBody>
      </p:sp>
      <p:pic>
        <p:nvPicPr>
          <p:cNvPr id="150" name="Google Shape;150;p22"/>
          <p:cNvPicPr preferRelativeResize="0"/>
          <p:nvPr/>
        </p:nvPicPr>
        <p:blipFill>
          <a:blip r:embed="rId8">
            <a:alphaModFix/>
          </a:blip>
          <a:stretch>
            <a:fillRect/>
          </a:stretch>
        </p:blipFill>
        <p:spPr>
          <a:xfrm>
            <a:off x="1057025" y="6055599"/>
            <a:ext cx="5400675" cy="647700"/>
          </a:xfrm>
          <a:prstGeom prst="rect">
            <a:avLst/>
          </a:prstGeom>
          <a:noFill/>
          <a:ln>
            <a:noFill/>
          </a:ln>
        </p:spPr>
      </p:pic>
      <p:sp>
        <p:nvSpPr>
          <p:cNvPr id="151" name="Google Shape;151;p22"/>
          <p:cNvSpPr txBox="1"/>
          <p:nvPr/>
        </p:nvSpPr>
        <p:spPr>
          <a:xfrm>
            <a:off x="6789088" y="5494600"/>
            <a:ext cx="3885300" cy="12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Source: </a:t>
            </a:r>
            <a:r>
              <a:rPr lang="en-US" u="sng">
                <a:solidFill>
                  <a:schemeClr val="hlink"/>
                </a:solidFill>
                <a:hlinkClick r:id="rId9"/>
              </a:rPr>
              <a:t>https://github.com/AntoData/IBM_capstone_project/blob/main/Module%201%20-%20Introduction/5.%20jupyter-labs-spacex-data-collection-api.ipynb</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7" name="Google Shape;157;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58" name="Google Shape;158;p23"/>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59" name="Google Shape;159;p23"/>
          <p:cNvSpPr txBox="1"/>
          <p:nvPr/>
        </p:nvSpPr>
        <p:spPr>
          <a:xfrm>
            <a:off x="1014425" y="1321500"/>
            <a:ext cx="4037700" cy="401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b="1" lang="en-US"/>
              <a:t>Get request </a:t>
            </a:r>
            <a:r>
              <a:rPr b="1" lang="en-US"/>
              <a:t>to wikipedia page</a:t>
            </a:r>
            <a:endParaRPr b="1"/>
          </a:p>
        </p:txBody>
      </p:sp>
      <p:pic>
        <p:nvPicPr>
          <p:cNvPr id="160" name="Google Shape;160;p23"/>
          <p:cNvPicPr preferRelativeResize="0"/>
          <p:nvPr/>
        </p:nvPicPr>
        <p:blipFill>
          <a:blip r:embed="rId4">
            <a:alphaModFix/>
          </a:blip>
          <a:stretch>
            <a:fillRect/>
          </a:stretch>
        </p:blipFill>
        <p:spPr>
          <a:xfrm>
            <a:off x="1014425" y="1625075"/>
            <a:ext cx="5200650" cy="1905000"/>
          </a:xfrm>
          <a:prstGeom prst="rect">
            <a:avLst/>
          </a:prstGeom>
          <a:noFill/>
          <a:ln>
            <a:noFill/>
          </a:ln>
        </p:spPr>
      </p:pic>
      <p:cxnSp>
        <p:nvCxnSpPr>
          <p:cNvPr id="161" name="Google Shape;161;p23"/>
          <p:cNvCxnSpPr/>
          <p:nvPr/>
        </p:nvCxnSpPr>
        <p:spPr>
          <a:xfrm>
            <a:off x="6422725" y="1822525"/>
            <a:ext cx="610800" cy="594900"/>
          </a:xfrm>
          <a:prstGeom prst="straightConnector1">
            <a:avLst/>
          </a:prstGeom>
          <a:noFill/>
          <a:ln cap="flat" cmpd="sng" w="9525">
            <a:solidFill>
              <a:schemeClr val="dk2"/>
            </a:solidFill>
            <a:prstDash val="solid"/>
            <a:round/>
            <a:headEnd len="med" w="med" type="none"/>
            <a:tailEnd len="med" w="med" type="triangle"/>
          </a:ln>
        </p:spPr>
      </p:cxnSp>
      <p:sp>
        <p:nvSpPr>
          <p:cNvPr id="162" name="Google Shape;162;p23"/>
          <p:cNvSpPr txBox="1"/>
          <p:nvPr/>
        </p:nvSpPr>
        <p:spPr>
          <a:xfrm>
            <a:off x="6787850" y="2491625"/>
            <a:ext cx="40377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2. Create BeautifulSoup HTML parser</a:t>
            </a:r>
            <a:endParaRPr b="1"/>
          </a:p>
        </p:txBody>
      </p:sp>
      <p:pic>
        <p:nvPicPr>
          <p:cNvPr id="163" name="Google Shape;163;p23"/>
          <p:cNvPicPr preferRelativeResize="0"/>
          <p:nvPr/>
        </p:nvPicPr>
        <p:blipFill>
          <a:blip r:embed="rId5">
            <a:alphaModFix/>
          </a:blip>
          <a:stretch>
            <a:fillRect/>
          </a:stretch>
        </p:blipFill>
        <p:spPr>
          <a:xfrm>
            <a:off x="6422725" y="2993550"/>
            <a:ext cx="5229225" cy="714375"/>
          </a:xfrm>
          <a:prstGeom prst="rect">
            <a:avLst/>
          </a:prstGeom>
          <a:noFill/>
          <a:ln>
            <a:noFill/>
          </a:ln>
        </p:spPr>
      </p:pic>
      <p:sp>
        <p:nvSpPr>
          <p:cNvPr id="164" name="Google Shape;164;p23"/>
          <p:cNvSpPr txBox="1"/>
          <p:nvPr/>
        </p:nvSpPr>
        <p:spPr>
          <a:xfrm>
            <a:off x="1381825" y="3707925"/>
            <a:ext cx="40377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3. Parse HTML into data structures</a:t>
            </a:r>
            <a:endParaRPr b="1"/>
          </a:p>
        </p:txBody>
      </p:sp>
      <p:pic>
        <p:nvPicPr>
          <p:cNvPr id="165" name="Google Shape;165;p23"/>
          <p:cNvPicPr preferRelativeResize="0"/>
          <p:nvPr/>
        </p:nvPicPr>
        <p:blipFill>
          <a:blip r:embed="rId6">
            <a:alphaModFix/>
          </a:blip>
          <a:stretch>
            <a:fillRect/>
          </a:stretch>
        </p:blipFill>
        <p:spPr>
          <a:xfrm>
            <a:off x="1044600" y="4067450"/>
            <a:ext cx="5140289" cy="2443575"/>
          </a:xfrm>
          <a:prstGeom prst="rect">
            <a:avLst/>
          </a:prstGeom>
          <a:noFill/>
          <a:ln>
            <a:noFill/>
          </a:ln>
        </p:spPr>
      </p:pic>
      <p:cxnSp>
        <p:nvCxnSpPr>
          <p:cNvPr id="166" name="Google Shape;166;p23"/>
          <p:cNvCxnSpPr/>
          <p:nvPr/>
        </p:nvCxnSpPr>
        <p:spPr>
          <a:xfrm flipH="1">
            <a:off x="4590725" y="3670125"/>
            <a:ext cx="1863300" cy="234900"/>
          </a:xfrm>
          <a:prstGeom prst="straightConnector1">
            <a:avLst/>
          </a:prstGeom>
          <a:noFill/>
          <a:ln cap="flat" cmpd="sng" w="9525">
            <a:solidFill>
              <a:schemeClr val="dk2"/>
            </a:solidFill>
            <a:prstDash val="solid"/>
            <a:round/>
            <a:headEnd len="med" w="med" type="none"/>
            <a:tailEnd len="med" w="med" type="triangle"/>
          </a:ln>
        </p:spPr>
      </p:cxnSp>
      <p:sp>
        <p:nvSpPr>
          <p:cNvPr id="167" name="Google Shape;167;p23"/>
          <p:cNvSpPr txBox="1"/>
          <p:nvPr/>
        </p:nvSpPr>
        <p:spPr>
          <a:xfrm>
            <a:off x="6591600" y="4020650"/>
            <a:ext cx="40377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4. Create dataframe</a:t>
            </a:r>
            <a:endParaRPr b="1"/>
          </a:p>
        </p:txBody>
      </p:sp>
      <p:cxnSp>
        <p:nvCxnSpPr>
          <p:cNvPr id="168" name="Google Shape;168;p23"/>
          <p:cNvCxnSpPr>
            <a:endCxn id="167" idx="1"/>
          </p:cNvCxnSpPr>
          <p:nvPr/>
        </p:nvCxnSpPr>
        <p:spPr>
          <a:xfrm>
            <a:off x="6266100" y="4218200"/>
            <a:ext cx="325500" cy="3300"/>
          </a:xfrm>
          <a:prstGeom prst="straightConnector1">
            <a:avLst/>
          </a:prstGeom>
          <a:noFill/>
          <a:ln cap="flat" cmpd="sng" w="9525">
            <a:solidFill>
              <a:schemeClr val="dk2"/>
            </a:solidFill>
            <a:prstDash val="solid"/>
            <a:round/>
            <a:headEnd len="med" w="med" type="none"/>
            <a:tailEnd len="med" w="med" type="triangle"/>
          </a:ln>
        </p:spPr>
      </p:cxnSp>
      <p:pic>
        <p:nvPicPr>
          <p:cNvPr id="169" name="Google Shape;169;p23"/>
          <p:cNvPicPr preferRelativeResize="0"/>
          <p:nvPr/>
        </p:nvPicPr>
        <p:blipFill>
          <a:blip r:embed="rId7">
            <a:alphaModFix/>
          </a:blip>
          <a:stretch>
            <a:fillRect/>
          </a:stretch>
        </p:blipFill>
        <p:spPr>
          <a:xfrm>
            <a:off x="6215075" y="4443900"/>
            <a:ext cx="5229225" cy="401700"/>
          </a:xfrm>
          <a:prstGeom prst="rect">
            <a:avLst/>
          </a:prstGeom>
          <a:noFill/>
          <a:ln>
            <a:noFill/>
          </a:ln>
        </p:spPr>
      </p:pic>
      <p:sp>
        <p:nvSpPr>
          <p:cNvPr id="170" name="Google Shape;170;p23"/>
          <p:cNvSpPr txBox="1"/>
          <p:nvPr/>
        </p:nvSpPr>
        <p:spPr>
          <a:xfrm>
            <a:off x="6591600" y="4934350"/>
            <a:ext cx="40377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5. Save dataframe to text file</a:t>
            </a:r>
            <a:endParaRPr b="1"/>
          </a:p>
        </p:txBody>
      </p:sp>
      <p:pic>
        <p:nvPicPr>
          <p:cNvPr id="171" name="Google Shape;171;p23"/>
          <p:cNvPicPr preferRelativeResize="0"/>
          <p:nvPr/>
        </p:nvPicPr>
        <p:blipFill>
          <a:blip r:embed="rId8">
            <a:alphaModFix/>
          </a:blip>
          <a:stretch>
            <a:fillRect/>
          </a:stretch>
        </p:blipFill>
        <p:spPr>
          <a:xfrm>
            <a:off x="6545588" y="5234738"/>
            <a:ext cx="4568189" cy="401700"/>
          </a:xfrm>
          <a:prstGeom prst="rect">
            <a:avLst/>
          </a:prstGeom>
          <a:noFill/>
          <a:ln>
            <a:noFill/>
          </a:ln>
        </p:spPr>
      </p:pic>
      <p:cxnSp>
        <p:nvCxnSpPr>
          <p:cNvPr id="172" name="Google Shape;172;p23"/>
          <p:cNvCxnSpPr>
            <a:stCxn id="169" idx="2"/>
          </p:cNvCxnSpPr>
          <p:nvPr/>
        </p:nvCxnSpPr>
        <p:spPr>
          <a:xfrm flipH="1">
            <a:off x="8567788" y="4845600"/>
            <a:ext cx="261900" cy="490500"/>
          </a:xfrm>
          <a:prstGeom prst="straightConnector1">
            <a:avLst/>
          </a:prstGeom>
          <a:noFill/>
          <a:ln cap="flat" cmpd="sng" w="9525">
            <a:solidFill>
              <a:schemeClr val="dk2"/>
            </a:solidFill>
            <a:prstDash val="solid"/>
            <a:round/>
            <a:headEnd len="med" w="med" type="none"/>
            <a:tailEnd len="med" w="med" type="triangle"/>
          </a:ln>
        </p:spPr>
      </p:cxnSp>
      <p:sp>
        <p:nvSpPr>
          <p:cNvPr id="173" name="Google Shape;173;p23"/>
          <p:cNvSpPr txBox="1"/>
          <p:nvPr/>
        </p:nvSpPr>
        <p:spPr>
          <a:xfrm>
            <a:off x="6787850" y="5613763"/>
            <a:ext cx="4037700" cy="10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Source. </a:t>
            </a:r>
            <a:r>
              <a:rPr lang="en-US" u="sng">
                <a:solidFill>
                  <a:schemeClr val="hlink"/>
                </a:solidFill>
                <a:hlinkClick r:id="rId9"/>
              </a:rPr>
              <a:t>https://github.com/AntoData/IBM_capstone_project/blob/main/Module%201%20-%20Introduction/6.%20jupyter-labs-webscraping.ipynb</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